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5" r:id="rId48"/>
    <p:sldId id="307" r:id="rId49"/>
    <p:sldId id="306" r:id="rId50"/>
    <p:sldId id="309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8A8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72744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142544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409798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67236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34850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542239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88332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25333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23439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667590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577817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E340-D1E8-45C4-98B4-02AE71BF7CD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03AE1-EF57-4E87-B5DB-8E30101EA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464101"/>
      </p:ext>
    </p:extLst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Лидируют по количеству обучающихся учреждения </a:t>
            </a:r>
            <a:r>
              <a:rPr lang="ru-RU" sz="2400" b="1" dirty="0">
                <a:solidFill>
                  <a:srgbClr val="C00000"/>
                </a:solidFill>
              </a:rPr>
              <a:t>общего среднего образования</a:t>
            </a:r>
            <a:r>
              <a:rPr lang="ru-RU" sz="2400" b="1" dirty="0"/>
              <a:t>. К ним относятся </a:t>
            </a:r>
            <a:r>
              <a:rPr lang="ru-RU" sz="2400" b="1" dirty="0">
                <a:solidFill>
                  <a:srgbClr val="0000CC"/>
                </a:solidFill>
              </a:rPr>
              <a:t>начальные, базовые, средние школы, гимназии, лицеи, суворовские и кадетские училища, санаторные школы-интернаты, учебно-педагогические комплексы</a:t>
            </a:r>
            <a:r>
              <a:rPr lang="ru-RU" sz="2400" b="1" dirty="0"/>
              <a:t>, численность которых около </a:t>
            </a:r>
            <a:r>
              <a:rPr lang="ru-RU" sz="2400" b="1" dirty="0">
                <a:solidFill>
                  <a:srgbClr val="FF0000"/>
                </a:solidFill>
              </a:rPr>
              <a:t>3067</a:t>
            </a:r>
            <a:r>
              <a:rPr lang="ru-RU" sz="2400" b="1" dirty="0"/>
              <a:t>. </a:t>
            </a:r>
          </a:p>
        </p:txBody>
      </p:sp>
      <p:pic>
        <p:nvPicPr>
          <p:cNvPr id="8194" name="Picture 2" descr="http://bereza.edu.by/en/sm_full.aspx?guid=1024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50"/>
          <a:stretch/>
        </p:blipFill>
        <p:spPr bwMode="auto">
          <a:xfrm>
            <a:off x="467544" y="2636912"/>
            <a:ext cx="8280920" cy="384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445700"/>
      </p:ext>
    </p:extLst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Насчитывается около </a:t>
            </a:r>
            <a:r>
              <a:rPr lang="ru-RU" sz="2400" b="1" dirty="0">
                <a:solidFill>
                  <a:srgbClr val="FF0000"/>
                </a:solidFill>
              </a:rPr>
              <a:t>250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0000CC"/>
                </a:solidFill>
              </a:rPr>
              <a:t>гимназий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0000CC"/>
                </a:solidFill>
              </a:rPr>
              <a:t>лицеев</a:t>
            </a:r>
            <a:r>
              <a:rPr lang="ru-RU" sz="2400" b="1" dirty="0"/>
              <a:t>. Особой популярностью среди поступающих пользуется </a:t>
            </a:r>
            <a:r>
              <a:rPr lang="ru-RU" sz="2400" b="1" u="sng" dirty="0">
                <a:solidFill>
                  <a:srgbClr val="C00000"/>
                </a:solidFill>
              </a:rPr>
              <a:t>лицей БГУ</a:t>
            </a:r>
            <a:r>
              <a:rPr lang="ru-RU" sz="2400" b="1" dirty="0"/>
              <a:t>. Общая численность учащихся в стране в последние годы возросла почти до </a:t>
            </a:r>
            <a:r>
              <a:rPr lang="ru-RU" sz="2400" b="1" dirty="0">
                <a:solidFill>
                  <a:srgbClr val="FF0000"/>
                </a:solidFill>
              </a:rPr>
              <a:t>995 тыс</a:t>
            </a:r>
            <a:r>
              <a:rPr lang="ru-RU" sz="2400" b="1" dirty="0"/>
              <a:t>. человек. В школах внедряются информационные технологии, оснащаются компьютерные классы. </a:t>
            </a:r>
          </a:p>
        </p:txBody>
      </p:sp>
      <p:pic>
        <p:nvPicPr>
          <p:cNvPr id="9218" name="Picture 2" descr="http://minsknews.by/wp-content/uploads/2015/09/Gimnaziya----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13" b="14294"/>
          <a:stretch/>
        </p:blipFill>
        <p:spPr bwMode="auto">
          <a:xfrm>
            <a:off x="395536" y="2641600"/>
            <a:ext cx="8424936" cy="3883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57405"/>
      </p:ext>
    </p:extLst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CC"/>
                </a:solidFill>
              </a:rPr>
              <a:t>Профессиональные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0000CC"/>
                </a:solidFill>
              </a:rPr>
              <a:t>профессионально-технические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0000CC"/>
                </a:solidFill>
              </a:rPr>
              <a:t>лицеи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00CC"/>
                </a:solidFill>
              </a:rPr>
              <a:t>колледжи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0000CC"/>
                </a:solidFill>
              </a:rPr>
              <a:t>училища</a:t>
            </a:r>
            <a:r>
              <a:rPr lang="ru-RU" sz="2400" b="1" dirty="0"/>
              <a:t> относятся к учреждениям </a:t>
            </a:r>
            <a:r>
              <a:rPr lang="ru-RU" sz="2400" b="1" dirty="0">
                <a:solidFill>
                  <a:srgbClr val="C00000"/>
                </a:solidFill>
              </a:rPr>
              <a:t>профессионально-технического образования</a:t>
            </a:r>
            <a:r>
              <a:rPr lang="ru-RU" sz="2400" b="1" dirty="0"/>
              <a:t>. </a:t>
            </a:r>
          </a:p>
        </p:txBody>
      </p:sp>
      <p:sp>
        <p:nvSpPr>
          <p:cNvPr id="3" name="AutoShape 4" descr="https://media-polesye.by/files/13_avtomekhanicheskiy_kolledz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6" t="14228" r="15744" b="16727"/>
          <a:stretch/>
        </p:blipFill>
        <p:spPr bwMode="auto">
          <a:xfrm>
            <a:off x="373305" y="1628800"/>
            <a:ext cx="8424243" cy="47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574244"/>
      </p:ext>
    </p:extLst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Они обеспечивают подготовку кадров по различным специальностям. Размещены учреждения равномерно по территории Беларуси. В стране около </a:t>
            </a:r>
            <a:r>
              <a:rPr lang="ru-RU" sz="2400" b="1" dirty="0">
                <a:solidFill>
                  <a:srgbClr val="FF0000"/>
                </a:solidFill>
              </a:rPr>
              <a:t>180</a:t>
            </a:r>
            <a:r>
              <a:rPr lang="ru-RU" sz="2400" b="1" dirty="0"/>
              <a:t> учреждений, </a:t>
            </a:r>
            <a:r>
              <a:rPr lang="ru-RU" sz="2400" b="1" dirty="0">
                <a:solidFill>
                  <a:srgbClr val="FF0000"/>
                </a:solidFill>
              </a:rPr>
              <a:t>треть</a:t>
            </a:r>
            <a:r>
              <a:rPr lang="ru-RU" sz="2400" b="1" dirty="0"/>
              <a:t> из которых имеют </a:t>
            </a:r>
            <a:r>
              <a:rPr lang="ru-RU" sz="2400" b="1" u="sng" dirty="0"/>
              <a:t>сельскохозяйственный</a:t>
            </a:r>
            <a:r>
              <a:rPr lang="ru-RU" sz="2400" b="1" dirty="0"/>
              <a:t> профиль.</a:t>
            </a:r>
          </a:p>
        </p:txBody>
      </p:sp>
      <p:pic>
        <p:nvPicPr>
          <p:cNvPr id="11266" name="Picture 2" descr="http://www.knews.by/wp-content/uploads/%D0%BA%D0%BE%D0%BB%D0%BB%D0%B5%D0%B4%D0%B6-1000x5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 bwMode="auto">
          <a:xfrm>
            <a:off x="395545" y="1881352"/>
            <a:ext cx="8391456" cy="462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39763"/>
      </p:ext>
    </p:extLst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Специалистов более высокой квалификации готовят учреждения </a:t>
            </a:r>
            <a:r>
              <a:rPr lang="ru-RU" sz="2400" b="1" dirty="0">
                <a:solidFill>
                  <a:srgbClr val="C00000"/>
                </a:solidFill>
              </a:rPr>
              <a:t>среднего специального образования</a:t>
            </a:r>
            <a:r>
              <a:rPr lang="ru-RU" sz="2400" b="1" dirty="0"/>
              <a:t>. Они представлены </a:t>
            </a:r>
            <a:r>
              <a:rPr lang="ru-RU" sz="2400" b="1" dirty="0">
                <a:solidFill>
                  <a:srgbClr val="FF0000"/>
                </a:solidFill>
              </a:rPr>
              <a:t>226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разнопрофильными</a:t>
            </a:r>
            <a:r>
              <a:rPr lang="ru-RU" sz="2400" b="1" dirty="0">
                <a:solidFill>
                  <a:srgbClr val="0000CC"/>
                </a:solidFill>
              </a:rPr>
              <a:t> колледжами</a:t>
            </a:r>
            <a:r>
              <a:rPr lang="ru-RU" sz="2400" b="1" dirty="0"/>
              <a:t>.</a:t>
            </a:r>
          </a:p>
        </p:txBody>
      </p:sp>
      <p:pic>
        <p:nvPicPr>
          <p:cNvPr id="12292" name="Picture 4" descr="https://avatars.mds.yandex.net/get-altay/932730/2a000001669b0a1643b1fab93ef563db36fd/XX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5112" r="11793" b="17857"/>
          <a:stretch/>
        </p:blipFill>
        <p:spPr bwMode="auto">
          <a:xfrm>
            <a:off x="395536" y="1556792"/>
            <a:ext cx="8356578" cy="4974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57959"/>
      </p:ext>
    </p:extLst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Больше всего (</a:t>
            </a:r>
            <a:r>
              <a:rPr lang="ru-RU" sz="2400" b="1" dirty="0">
                <a:solidFill>
                  <a:srgbClr val="FF0000"/>
                </a:solidFill>
              </a:rPr>
              <a:t>46</a:t>
            </a:r>
            <a:r>
              <a:rPr lang="ru-RU" sz="2400" b="1" dirty="0"/>
              <a:t>) средних специальных колледжей находится в </a:t>
            </a:r>
            <a:r>
              <a:rPr lang="ru-RU" sz="2400" b="1" dirty="0">
                <a:solidFill>
                  <a:srgbClr val="0000CC"/>
                </a:solidFill>
              </a:rPr>
              <a:t>Минске</a:t>
            </a:r>
            <a:r>
              <a:rPr lang="ru-RU" sz="2400" b="1" dirty="0"/>
              <a:t>, где представлены почти все профили колледжей. Много колледжей в </a:t>
            </a:r>
            <a:r>
              <a:rPr lang="ru-RU" sz="2400" b="1" dirty="0">
                <a:solidFill>
                  <a:srgbClr val="0000CC"/>
                </a:solidFill>
              </a:rPr>
              <a:t>Бобруйске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0000CC"/>
                </a:solidFill>
              </a:rPr>
              <a:t>Могилёве</a:t>
            </a:r>
            <a:r>
              <a:rPr lang="ru-RU" sz="2400" b="1" dirty="0"/>
              <a:t>. Колледжи размещаются преимущественно в городах, реже — в сельских населённых пунктах.</a:t>
            </a:r>
          </a:p>
        </p:txBody>
      </p:sp>
      <p:pic>
        <p:nvPicPr>
          <p:cNvPr id="13314" name="Picture 2" descr="https://minsknews.by/wp-content/uploads/2019/08/pfc3cdWUK-e15660289365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2" b="3595"/>
          <a:stretch/>
        </p:blipFill>
        <p:spPr bwMode="auto">
          <a:xfrm>
            <a:off x="395536" y="2205608"/>
            <a:ext cx="8359200" cy="4296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026869"/>
      </p:ext>
    </p:extLst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udapostupat.by/images/thumb/art_1285_or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65" b="5684"/>
          <a:stretch/>
        </p:blipFill>
        <p:spPr bwMode="auto">
          <a:xfrm>
            <a:off x="395537" y="2322286"/>
            <a:ext cx="8272355" cy="4191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Подготовку  высококвалифицированных  специалистов  в  Беларуси осуществляют </a:t>
            </a:r>
            <a:r>
              <a:rPr lang="ru-RU" sz="2400" b="1" dirty="0">
                <a:solidFill>
                  <a:srgbClr val="C00000"/>
                </a:solidFill>
              </a:rPr>
              <a:t>учреждения высшего образования </a:t>
            </a:r>
            <a:r>
              <a:rPr lang="ru-RU" sz="2400" b="1" dirty="0"/>
              <a:t>(УВО). К ним относятся </a:t>
            </a:r>
            <a:r>
              <a:rPr lang="ru-RU" sz="2400" b="1" dirty="0">
                <a:solidFill>
                  <a:srgbClr val="0038A8"/>
                </a:solidFill>
              </a:rPr>
              <a:t>классические университеты, профильные университеты (академии и консерватории</a:t>
            </a:r>
            <a:r>
              <a:rPr lang="ru-RU" sz="2400" b="1" dirty="0"/>
              <a:t>), </a:t>
            </a:r>
            <a:r>
              <a:rPr lang="ru-RU" sz="2400" b="1" dirty="0">
                <a:solidFill>
                  <a:srgbClr val="0038A8"/>
                </a:solidFill>
              </a:rPr>
              <a:t>институты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0038A8"/>
                </a:solidFill>
              </a:rPr>
              <a:t>высшие колледжи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6768117"/>
      </p:ext>
    </p:extLst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 настоящее время в Беларуси </a:t>
            </a:r>
            <a:r>
              <a:rPr lang="ru-RU" sz="2400" b="1" dirty="0">
                <a:solidFill>
                  <a:srgbClr val="FF0000"/>
                </a:solidFill>
              </a:rPr>
              <a:t>51</a:t>
            </a:r>
            <a:r>
              <a:rPr lang="ru-RU" sz="2400" b="1" dirty="0"/>
              <a:t> учреждение высшего образования, которые размещены в </a:t>
            </a:r>
            <a:r>
              <a:rPr lang="ru-RU" sz="2400" b="1" dirty="0">
                <a:solidFill>
                  <a:srgbClr val="FF0000"/>
                </a:solidFill>
              </a:rPr>
              <a:t>11</a:t>
            </a:r>
            <a:r>
              <a:rPr lang="ru-RU" sz="2400" b="1" dirty="0"/>
              <a:t> городах страны. Ещё в </a:t>
            </a:r>
            <a:r>
              <a:rPr lang="ru-RU" sz="2400" b="1" dirty="0">
                <a:solidFill>
                  <a:srgbClr val="FF0000"/>
                </a:solidFill>
              </a:rPr>
              <a:t>5</a:t>
            </a:r>
            <a:r>
              <a:rPr lang="ru-RU" sz="2400" b="1" dirty="0"/>
              <a:t> городах подготовку специалистов осуществляют </a:t>
            </a:r>
            <a:r>
              <a:rPr lang="ru-RU" sz="2400" b="1" dirty="0">
                <a:solidFill>
                  <a:srgbClr val="0000CC"/>
                </a:solidFill>
              </a:rPr>
              <a:t>филиалы УВО</a:t>
            </a:r>
            <a:r>
              <a:rPr lang="ru-RU" sz="2400" b="1" dirty="0"/>
              <a:t>.</a:t>
            </a:r>
          </a:p>
        </p:txBody>
      </p:sp>
      <p:pic>
        <p:nvPicPr>
          <p:cNvPr id="15362" name="Picture 2" descr="https://2bitcoins.ru/wp-content/uploads/2017/12/BNT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64"/>
          <a:stretch/>
        </p:blipFill>
        <p:spPr bwMode="auto">
          <a:xfrm>
            <a:off x="467544" y="2043066"/>
            <a:ext cx="8192910" cy="4338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429196"/>
      </p:ext>
    </p:extLst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Подавляющее большинство учреждений относится к классическим (</a:t>
            </a:r>
            <a:r>
              <a:rPr lang="ru-RU" sz="2400" b="1" dirty="0">
                <a:solidFill>
                  <a:srgbClr val="C00000"/>
                </a:solidFill>
              </a:rPr>
              <a:t>Белорусский  государственный  университет</a:t>
            </a:r>
            <a:r>
              <a:rPr lang="ru-RU" sz="2400" b="1" dirty="0"/>
              <a:t>,   </a:t>
            </a:r>
            <a:r>
              <a:rPr lang="ru-RU" sz="2400" b="1" dirty="0">
                <a:solidFill>
                  <a:srgbClr val="C00000"/>
                </a:solidFill>
              </a:rPr>
              <a:t>университеты</a:t>
            </a:r>
            <a:r>
              <a:rPr lang="ru-RU" sz="2400" b="1" dirty="0"/>
              <a:t>  в  </a:t>
            </a:r>
            <a:r>
              <a:rPr lang="ru-RU" sz="2400" b="1" dirty="0">
                <a:solidFill>
                  <a:srgbClr val="0038A8"/>
                </a:solidFill>
              </a:rPr>
              <a:t>Гомеле</a:t>
            </a:r>
            <a:r>
              <a:rPr lang="ru-RU" sz="2400" b="1" dirty="0"/>
              <a:t>,  </a:t>
            </a:r>
            <a:r>
              <a:rPr lang="ru-RU" sz="2400" b="1" dirty="0">
                <a:solidFill>
                  <a:srgbClr val="0038A8"/>
                </a:solidFill>
              </a:rPr>
              <a:t>Гродно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38A8"/>
                </a:solidFill>
              </a:rPr>
              <a:t>Бресте</a:t>
            </a:r>
            <a:r>
              <a:rPr lang="ru-RU" sz="2400" b="1" dirty="0"/>
              <a:t>,  </a:t>
            </a:r>
            <a:r>
              <a:rPr lang="ru-RU" sz="2400" b="1" dirty="0">
                <a:solidFill>
                  <a:srgbClr val="0038A8"/>
                </a:solidFill>
              </a:rPr>
              <a:t>Могилёве</a:t>
            </a:r>
            <a:r>
              <a:rPr lang="ru-RU" sz="2400" b="1" dirty="0"/>
              <a:t>,  </a:t>
            </a:r>
            <a:r>
              <a:rPr lang="ru-RU" sz="2400" b="1" dirty="0">
                <a:solidFill>
                  <a:srgbClr val="0038A8"/>
                </a:solidFill>
              </a:rPr>
              <a:t>Витебске</a:t>
            </a:r>
            <a:r>
              <a:rPr lang="ru-RU" sz="2400" b="1" dirty="0"/>
              <a:t>,  </a:t>
            </a:r>
            <a:r>
              <a:rPr lang="ru-RU" sz="2400" b="1" dirty="0">
                <a:solidFill>
                  <a:srgbClr val="0038A8"/>
                </a:solidFill>
              </a:rPr>
              <a:t>Новополоцке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38A8"/>
                </a:solidFill>
              </a:rPr>
              <a:t>Барановичах</a:t>
            </a:r>
            <a:r>
              <a:rPr lang="ru-RU" sz="2400" b="1" dirty="0"/>
              <a:t>)  и  профильным  (</a:t>
            </a:r>
            <a:r>
              <a:rPr lang="ru-RU" sz="2400" b="1" dirty="0">
                <a:solidFill>
                  <a:srgbClr val="C00000"/>
                </a:solidFill>
              </a:rPr>
              <a:t>БНТУ,  БАТУ, БГПУ им. Максима Танка </a:t>
            </a:r>
            <a:r>
              <a:rPr lang="ru-RU" sz="2400" b="1" dirty="0"/>
              <a:t>и др.) университетам.</a:t>
            </a:r>
          </a:p>
        </p:txBody>
      </p:sp>
      <p:pic>
        <p:nvPicPr>
          <p:cNvPr id="16386" name="Picture 2" descr="http://files.library.by/images/files/14755828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00" b="21956"/>
          <a:stretch/>
        </p:blipFill>
        <p:spPr bwMode="auto">
          <a:xfrm>
            <a:off x="424564" y="2348880"/>
            <a:ext cx="8286739" cy="4129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058573"/>
      </p:ext>
    </p:extLst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Более половины УВО страны находится в </a:t>
            </a:r>
            <a:r>
              <a:rPr lang="ru-RU" sz="2400" b="1" dirty="0">
                <a:solidFill>
                  <a:srgbClr val="0038A8"/>
                </a:solidFill>
              </a:rPr>
              <a:t>Минске</a:t>
            </a:r>
            <a:r>
              <a:rPr lang="ru-RU" sz="2400" b="1" dirty="0"/>
              <a:t>. Численность студентов в учреждениях высшего образования — около </a:t>
            </a:r>
            <a:r>
              <a:rPr lang="ru-RU" sz="2400" b="1" dirty="0">
                <a:solidFill>
                  <a:srgbClr val="FF0000"/>
                </a:solidFill>
              </a:rPr>
              <a:t>280 тыс</a:t>
            </a:r>
            <a:r>
              <a:rPr lang="ru-RU" sz="2400" b="1" dirty="0"/>
              <a:t>. Сохраняется тенденция последних лет к сокращению числа студентов. В 2017 г. на 10 тыс. населения в Беларуси приходилось </a:t>
            </a:r>
            <a:r>
              <a:rPr lang="ru-RU" sz="2400" b="1" dirty="0">
                <a:solidFill>
                  <a:srgbClr val="FF0000"/>
                </a:solidFill>
              </a:rPr>
              <a:t>300</a:t>
            </a:r>
            <a:r>
              <a:rPr lang="ru-RU" sz="2400" b="1" dirty="0"/>
              <a:t> студентов, что является высоким показателем среди стран Европы.</a:t>
            </a:r>
          </a:p>
        </p:txBody>
      </p:sp>
      <p:pic>
        <p:nvPicPr>
          <p:cNvPr id="17410" name="Picture 2" descr="https://www.tvr.by/upload/iblock/21b/21bb9b5f897ac6e778e270f50f311f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44" r="15582" b="20875"/>
          <a:stretch/>
        </p:blipFill>
        <p:spPr bwMode="auto">
          <a:xfrm>
            <a:off x="438516" y="2579856"/>
            <a:ext cx="8217498" cy="3902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88581"/>
      </p:ext>
    </p:extLst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Важной составной частью социального комплекса услуг являются </a:t>
            </a:r>
            <a:r>
              <a:rPr lang="ru-RU" sz="2400" b="1" dirty="0">
                <a:solidFill>
                  <a:srgbClr val="C00000"/>
                </a:solidFill>
              </a:rPr>
              <a:t>научно-образовательные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C00000"/>
                </a:solidFill>
              </a:rPr>
              <a:t>социальные услуги</a:t>
            </a:r>
            <a:r>
              <a:rPr lang="ru-RU" sz="2400" b="1" dirty="0"/>
              <a:t>. По удельному весу в объёме платных услуг они существенно уступают торговле и деловым услугам.</a:t>
            </a:r>
          </a:p>
        </p:txBody>
      </p:sp>
      <p:pic>
        <p:nvPicPr>
          <p:cNvPr id="1026" name="Picture 2" descr="http://www.hist.msu.ru/study/study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3"/>
          <a:stretch/>
        </p:blipFill>
        <p:spPr bwMode="auto">
          <a:xfrm>
            <a:off x="323528" y="1973943"/>
            <a:ext cx="8496943" cy="4515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79698"/>
      </p:ext>
    </p:extLst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adukar.by/images/photo/kalendar_mart_dod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18" b="13877"/>
          <a:stretch/>
        </p:blipFill>
        <p:spPr bwMode="auto">
          <a:xfrm>
            <a:off x="395536" y="1900246"/>
            <a:ext cx="8352928" cy="4558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 УВО страны ежегодно обучается около </a:t>
            </a:r>
            <a:r>
              <a:rPr lang="ru-RU" sz="2400" b="1" dirty="0">
                <a:solidFill>
                  <a:srgbClr val="FF0000"/>
                </a:solidFill>
              </a:rPr>
              <a:t>15 тыс</a:t>
            </a:r>
            <a:r>
              <a:rPr lang="ru-RU" sz="2400" b="1" dirty="0"/>
              <a:t>. </a:t>
            </a:r>
            <a:r>
              <a:rPr lang="ru-RU" sz="2400" b="1" dirty="0">
                <a:solidFill>
                  <a:srgbClr val="0000CC"/>
                </a:solidFill>
              </a:rPr>
              <a:t>иностранных студентов</a:t>
            </a:r>
            <a:r>
              <a:rPr lang="ru-RU" sz="2400" b="1" dirty="0"/>
              <a:t>, что говорит о высоком уровне образования в Беларуси. </a:t>
            </a:r>
            <a:r>
              <a:rPr lang="ru-RU" sz="2400" b="1" dirty="0">
                <a:solidFill>
                  <a:srgbClr val="C00000"/>
                </a:solidFill>
              </a:rPr>
              <a:t>БГУ</a:t>
            </a:r>
            <a:r>
              <a:rPr lang="ru-RU" sz="2400" b="1" dirty="0"/>
              <a:t> входит в 1000 лучших университетов мира и занимает  </a:t>
            </a:r>
            <a:r>
              <a:rPr lang="ru-RU" sz="2400" b="1" dirty="0">
                <a:solidFill>
                  <a:srgbClr val="FF0000"/>
                </a:solidFill>
              </a:rPr>
              <a:t>2-е</a:t>
            </a:r>
            <a:r>
              <a:rPr lang="ru-RU" sz="2400" b="1" dirty="0"/>
              <a:t> место в СНГ.</a:t>
            </a:r>
          </a:p>
        </p:txBody>
      </p:sp>
    </p:spTree>
    <p:extLst>
      <p:ext uri="{BB962C8B-B14F-4D97-AF65-F5344CB8AC3E}">
        <p14:creationId xmlns:p14="http://schemas.microsoft.com/office/powerpoint/2010/main" val="2915101816"/>
      </p:ext>
    </p:extLst>
  </p:cSld>
  <p:clrMapOvr>
    <a:masterClrMapping/>
  </p:clrMapOvr>
  <p:transition spd="slow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Наука. </a:t>
            </a:r>
          </a:p>
          <a:p>
            <a:pPr algn="just"/>
            <a:r>
              <a:rPr lang="ru-RU" sz="2400" b="1" dirty="0"/>
              <a:t>С образованием тесно связаны </a:t>
            </a:r>
            <a:r>
              <a:rPr lang="ru-RU" sz="2400" b="1" dirty="0">
                <a:solidFill>
                  <a:srgbClr val="0038A8"/>
                </a:solidFill>
              </a:rPr>
              <a:t>научные исследования и  инновации</a:t>
            </a:r>
            <a:r>
              <a:rPr lang="ru-RU" sz="2400" b="1" dirty="0"/>
              <a:t>. В настоящее время научными исследованиями занимаются более </a:t>
            </a:r>
            <a:r>
              <a:rPr lang="ru-RU" sz="2400" b="1" dirty="0">
                <a:solidFill>
                  <a:srgbClr val="FF0000"/>
                </a:solidFill>
              </a:rPr>
              <a:t>26 тыс</a:t>
            </a:r>
            <a:r>
              <a:rPr lang="ru-RU" sz="2400" b="1" dirty="0"/>
              <a:t>. человек из </a:t>
            </a:r>
            <a:r>
              <a:rPr lang="ru-RU" sz="2400" b="1" dirty="0">
                <a:solidFill>
                  <a:srgbClr val="FF0000"/>
                </a:solidFill>
              </a:rPr>
              <a:t>440 </a:t>
            </a:r>
            <a:r>
              <a:rPr lang="ru-RU" sz="2400" b="1" dirty="0"/>
              <a:t>организаций. Подавляющее большинство научных организаций находится в </a:t>
            </a:r>
            <a:r>
              <a:rPr lang="ru-RU" sz="2400" b="1" dirty="0">
                <a:solidFill>
                  <a:srgbClr val="0000CC"/>
                </a:solidFill>
              </a:rPr>
              <a:t>Минске</a:t>
            </a:r>
            <a:r>
              <a:rPr lang="ru-RU" sz="2400" b="1" dirty="0"/>
              <a:t>. Крупнейшим центром научных исследований в стране является </a:t>
            </a:r>
            <a:r>
              <a:rPr lang="ru-RU" sz="2400" b="1" dirty="0">
                <a:solidFill>
                  <a:srgbClr val="C00000"/>
                </a:solidFill>
              </a:rPr>
              <a:t>Национальная академия наук Беларуси</a:t>
            </a:r>
            <a:r>
              <a:rPr lang="ru-RU" sz="2400" b="1" dirty="0"/>
              <a:t>.</a:t>
            </a:r>
          </a:p>
        </p:txBody>
      </p:sp>
      <p:pic>
        <p:nvPicPr>
          <p:cNvPr id="19458" name="Picture 2" descr="https://www.nv-online.info/wp-content/uploads/2018/05/akademiya-nauk-e15252083798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98" b="8561"/>
          <a:stretch/>
        </p:blipFill>
        <p:spPr bwMode="auto">
          <a:xfrm>
            <a:off x="395536" y="3062515"/>
            <a:ext cx="8277225" cy="3396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023068"/>
      </p:ext>
    </p:extLst>
  </p:cSld>
  <p:clrMapOvr>
    <a:masterClrMapping/>
  </p:clrMapOvr>
  <p:transition spd="slow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Научная работа также проводится учреждениями высшего образования, рядом профильных научно-исследовательских институтов, созданных при различных министерствах и ведомствах. Доля </a:t>
            </a:r>
            <a:r>
              <a:rPr lang="ru-RU" sz="2400" b="1" dirty="0">
                <a:solidFill>
                  <a:srgbClr val="0000CC"/>
                </a:solidFill>
              </a:rPr>
              <a:t>наукоёмких отраслей </a:t>
            </a:r>
            <a:r>
              <a:rPr lang="ru-RU" sz="2400" b="1" dirty="0"/>
              <a:t>экономики в ВВП в последние годы повышается и составляет </a:t>
            </a:r>
            <a:r>
              <a:rPr lang="ru-RU" sz="2400" b="1" dirty="0">
                <a:solidFill>
                  <a:srgbClr val="FF0000"/>
                </a:solidFill>
              </a:rPr>
              <a:t>36 %</a:t>
            </a:r>
            <a:r>
              <a:rPr lang="ru-RU" sz="2400" b="1" dirty="0"/>
              <a:t>.</a:t>
            </a:r>
          </a:p>
        </p:txBody>
      </p:sp>
      <p:pic>
        <p:nvPicPr>
          <p:cNvPr id="20482" name="Picture 2" descr="http://xn--e1abcgakjmf3afc5c8g.xn--p1ai/upload/main/77e/77e8e85850d71d7e89af4bd44ccbc1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40" b="4821"/>
          <a:stretch/>
        </p:blipFill>
        <p:spPr bwMode="auto">
          <a:xfrm>
            <a:off x="439078" y="2258706"/>
            <a:ext cx="8322600" cy="4209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19816"/>
      </p:ext>
    </p:extLst>
  </p:cSld>
  <p:clrMapOvr>
    <a:masterClrMapping/>
  </p:clrMapOvr>
  <p:transition spd="slow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Здравоохранение.</a:t>
            </a:r>
          </a:p>
          <a:p>
            <a:pPr algn="just"/>
            <a:r>
              <a:rPr lang="ru-RU" sz="2400" b="1" dirty="0"/>
              <a:t>Важным видом экономической деятельности сферы услуг является здравоохранение. Удельный вес здравоохранения и социальных услуг составляет более </a:t>
            </a:r>
            <a:r>
              <a:rPr lang="ru-RU" sz="2400" b="1" dirty="0">
                <a:solidFill>
                  <a:srgbClr val="FF0000"/>
                </a:solidFill>
              </a:rPr>
              <a:t>3 % ВВП</a:t>
            </a:r>
            <a:r>
              <a:rPr lang="ru-RU" sz="2400" b="1" dirty="0"/>
              <a:t>.</a:t>
            </a:r>
          </a:p>
        </p:txBody>
      </p:sp>
      <p:pic>
        <p:nvPicPr>
          <p:cNvPr id="21506" name="Picture 2" descr="https://migratsia.ru/wp-content/uploads/2019/06/germanija_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130"/>
          <a:stretch/>
        </p:blipFill>
        <p:spPr bwMode="auto">
          <a:xfrm>
            <a:off x="395536" y="1988840"/>
            <a:ext cx="8400121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931983"/>
      </p:ext>
    </p:extLst>
  </p:cSld>
  <p:clrMapOvr>
    <a:masterClrMapping/>
  </p:clrMapOvr>
  <p:transition spd="slow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Медицинская помощь оказывается учреждениями здравоохранения, которые можно разделить на группы: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00CC"/>
                </a:solidFill>
              </a:rPr>
              <a:t>учреждения республиканского уровня;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00CC"/>
                </a:solidFill>
              </a:rPr>
              <a:t>специализированные учреждения;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00CC"/>
                </a:solidFill>
              </a:rPr>
              <a:t>учреждения местного уровня.</a:t>
            </a:r>
          </a:p>
          <a:p>
            <a:pPr algn="just"/>
            <a:endParaRPr lang="ru-RU" sz="2400" b="1" dirty="0"/>
          </a:p>
        </p:txBody>
      </p:sp>
      <p:pic>
        <p:nvPicPr>
          <p:cNvPr id="22530" name="Picture 2" descr="https://static.103.by/images/common/wysiwyg/2019/07/a99a8dbc9b5a5594019cf917b7b1d7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3" b="9870"/>
          <a:stretch/>
        </p:blipFill>
        <p:spPr bwMode="auto">
          <a:xfrm>
            <a:off x="395536" y="2276872"/>
            <a:ext cx="8374796" cy="4152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269903"/>
      </p:ext>
    </p:extLst>
  </p:cSld>
  <p:clrMapOvr>
    <a:masterClrMapping/>
  </p:clrMapOvr>
  <p:transition spd="slow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 </a:t>
            </a:r>
            <a:r>
              <a:rPr lang="ru-RU" sz="2400" b="1" u="sng" dirty="0">
                <a:solidFill>
                  <a:srgbClr val="C00000"/>
                </a:solidFill>
              </a:rPr>
              <a:t>первую группу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/>
              <a:t>входят учреждения республиканского уровня</a:t>
            </a:r>
            <a:r>
              <a:rPr lang="ru-RU" sz="2400" b="1" dirty="0">
                <a:solidFill>
                  <a:srgbClr val="0038A8"/>
                </a:solidFill>
              </a:rPr>
              <a:t>: </a:t>
            </a:r>
            <a:r>
              <a:rPr lang="ru-RU" sz="2400" b="1" dirty="0">
                <a:solidFill>
                  <a:srgbClr val="0000CC"/>
                </a:solidFill>
              </a:rPr>
              <a:t>медицинские НИИ, специализированные клиники, медицинские центры</a:t>
            </a:r>
            <a:r>
              <a:rPr lang="ru-RU" sz="2400" b="1" dirty="0"/>
              <a:t>, которые оказывают высокотехнологические виды медицинских услуг. Размещаются они в основном в </a:t>
            </a:r>
            <a:r>
              <a:rPr lang="ru-RU" sz="2400" b="1" dirty="0">
                <a:solidFill>
                  <a:srgbClr val="FF0000"/>
                </a:solidFill>
              </a:rPr>
              <a:t>Минске</a:t>
            </a:r>
            <a:r>
              <a:rPr lang="ru-RU" sz="2400" b="1" dirty="0"/>
              <a:t> и его окрестностях, а также в </a:t>
            </a:r>
            <a:r>
              <a:rPr lang="ru-RU" sz="2400" b="1" dirty="0">
                <a:solidFill>
                  <a:srgbClr val="FF0000"/>
                </a:solidFill>
              </a:rPr>
              <a:t>областных городах</a:t>
            </a:r>
            <a:r>
              <a:rPr lang="ru-RU" sz="2400" b="1" dirty="0"/>
              <a:t>.</a:t>
            </a:r>
          </a:p>
        </p:txBody>
      </p:sp>
      <p:pic>
        <p:nvPicPr>
          <p:cNvPr id="23554" name="Picture 2" descr="https://ms1.103.xn--p1ai/images/274bb9e7a316c9345dc82df92cb3e8da/resize/w%3D1200%2Ch%3D800%2Cq%3D80%2Cwatermark%3Dtrue/place_gallery_photo/ea/13/fd/ea13fd67e14ce63d145d26d2cc4b21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65" b="19763"/>
          <a:stretch/>
        </p:blipFill>
        <p:spPr bwMode="auto">
          <a:xfrm>
            <a:off x="395536" y="2708921"/>
            <a:ext cx="8289630" cy="3793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14712"/>
      </p:ext>
    </p:extLst>
  </p:cSld>
  <p:clrMapOvr>
    <a:masterClrMapping/>
  </p:clrMapOvr>
  <p:transition spd="slow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</a:rPr>
              <a:t>Вторую группу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/>
              <a:t>составляют </a:t>
            </a:r>
            <a:r>
              <a:rPr lang="ru-RU" sz="2400" b="1" dirty="0">
                <a:solidFill>
                  <a:srgbClr val="0000CC"/>
                </a:solidFill>
              </a:rPr>
              <a:t>специализированные диспансеры, больницы, диагностические центры</a:t>
            </a:r>
            <a:r>
              <a:rPr lang="ru-RU" sz="2400" b="1" dirty="0"/>
              <a:t>, которые находятся в крупных городах.</a:t>
            </a:r>
          </a:p>
        </p:txBody>
      </p:sp>
      <p:pic>
        <p:nvPicPr>
          <p:cNvPr id="24578" name="Picture 2" descr="https://www.norma.uz/img/ec/dd/c920524d9d547439d8e6a52f412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6" y="1643842"/>
            <a:ext cx="8384852" cy="47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24776"/>
      </p:ext>
    </p:extLst>
  </p:cSld>
  <p:clrMapOvr>
    <a:masterClrMapping/>
  </p:clrMapOvr>
  <p:transition spd="slow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 </a:t>
            </a:r>
            <a:r>
              <a:rPr lang="ru-RU" sz="2400" b="1" u="sng" dirty="0">
                <a:solidFill>
                  <a:srgbClr val="C00000"/>
                </a:solidFill>
              </a:rPr>
              <a:t>третью группу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/>
              <a:t>вошли </a:t>
            </a:r>
            <a:r>
              <a:rPr lang="ru-RU" sz="2400" b="1" dirty="0">
                <a:solidFill>
                  <a:srgbClr val="0000CC"/>
                </a:solidFill>
              </a:rPr>
              <a:t>поликлиники,  больницы,  диспансеры,  родильные  дома,  амбулатории,  станции скорой помощи, профилактические и диагностические центры</a:t>
            </a:r>
            <a:r>
              <a:rPr lang="ru-RU" sz="2400" b="1" dirty="0"/>
              <a:t> и т. д. Они находятся в городах и в сельской местности.</a:t>
            </a:r>
          </a:p>
        </p:txBody>
      </p:sp>
      <p:pic>
        <p:nvPicPr>
          <p:cNvPr id="25602" name="Picture 2" descr="http://socialinform.ru/wp-content/uploads/2019/05/%D0%BC%D0%BB%D0%B0%D0%B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1" b="6172"/>
          <a:stretch/>
        </p:blipFill>
        <p:spPr bwMode="auto">
          <a:xfrm>
            <a:off x="395536" y="2293256"/>
            <a:ext cx="8311844" cy="4232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318135"/>
      </p:ext>
    </p:extLst>
  </p:cSld>
  <p:clrMapOvr>
    <a:masterClrMapping/>
  </p:clrMapOvr>
  <p:transition spd="slow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belayavezha.by/wp-content/uploads/2017/08/site_img1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34" b="1796"/>
          <a:stretch/>
        </p:blipFill>
        <p:spPr bwMode="auto">
          <a:xfrm>
            <a:off x="467544" y="1634594"/>
            <a:ext cx="8280920" cy="481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Отдельную группу образуют </a:t>
            </a:r>
            <a:r>
              <a:rPr lang="ru-RU" sz="2400" b="1" dirty="0">
                <a:solidFill>
                  <a:srgbClr val="0000CC"/>
                </a:solidFill>
              </a:rPr>
              <a:t>санаторно-курортные учреждения</a:t>
            </a:r>
            <a:r>
              <a:rPr lang="ru-RU" sz="2400" b="1" dirty="0"/>
              <a:t>, оказывающие медицинские услуги оздоровительного и профилактического направления.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3917842411"/>
      </p:ext>
    </p:extLst>
  </p:cSld>
  <p:clrMapOvr>
    <a:masterClrMapping/>
  </p:clrMapOvr>
  <p:transition spd="slow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Обеспеченность населения услугами здравоохранения в Беларуси выше, чем во многих странах. Функционирует более </a:t>
            </a:r>
            <a:r>
              <a:rPr lang="ru-RU" sz="2400" b="1" dirty="0">
                <a:solidFill>
                  <a:srgbClr val="FF0000"/>
                </a:solidFill>
              </a:rPr>
              <a:t>620</a:t>
            </a:r>
            <a:r>
              <a:rPr lang="ru-RU" sz="2400" b="1" dirty="0"/>
              <a:t> больничных организаций и более </a:t>
            </a:r>
            <a:r>
              <a:rPr lang="ru-RU" sz="2400" b="1" dirty="0">
                <a:solidFill>
                  <a:srgbClr val="FF0000"/>
                </a:solidFill>
              </a:rPr>
              <a:t>2300</a:t>
            </a:r>
            <a:r>
              <a:rPr lang="ru-RU" sz="2400" b="1" dirty="0"/>
              <a:t> амбулаторий и поликлиник.</a:t>
            </a:r>
          </a:p>
        </p:txBody>
      </p:sp>
      <p:pic>
        <p:nvPicPr>
          <p:cNvPr id="27650" name="Picture 2" descr="http://bratsk-poisk.ru/system/Cover/images/000/002/906/thumb/registratur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4" b="17242"/>
          <a:stretch/>
        </p:blipFill>
        <p:spPr bwMode="auto">
          <a:xfrm>
            <a:off x="453029" y="1954738"/>
            <a:ext cx="8324295" cy="4498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94718"/>
      </p:ext>
    </p:extLst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Эти услуги интенсивно развиваются в условиях перехода к постиндустриальному обществу. Включают несколько видов экономической деятельности: </a:t>
            </a:r>
            <a:r>
              <a:rPr lang="ru-RU" sz="2400" b="1" dirty="0">
                <a:solidFill>
                  <a:srgbClr val="0038A8"/>
                </a:solidFill>
              </a:rPr>
              <a:t>образование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00CC"/>
                </a:solidFill>
              </a:rPr>
              <a:t>научную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0038A8"/>
                </a:solidFill>
              </a:rPr>
              <a:t>деятельность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38A8"/>
                </a:solidFill>
              </a:rPr>
              <a:t>здравоохранение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38A8"/>
                </a:solidFill>
              </a:rPr>
              <a:t>культуру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38A8"/>
                </a:solidFill>
              </a:rPr>
              <a:t>спорт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38A8"/>
                </a:solidFill>
              </a:rPr>
              <a:t>туризм</a:t>
            </a:r>
            <a:r>
              <a:rPr lang="ru-RU" sz="2400" b="1" dirty="0"/>
              <a:t>.</a:t>
            </a:r>
          </a:p>
        </p:txBody>
      </p:sp>
      <p:pic>
        <p:nvPicPr>
          <p:cNvPr id="2050" name="Picture 2" descr="http://i.mycdn.me/i?r=AzEPZsRbOZEKgBhR0XGMT1Rk5pZci8Ue71EQKT8eTYLzcK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5" y="2060848"/>
            <a:ext cx="8290981" cy="43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11536"/>
      </p:ext>
    </p:extLst>
  </p:cSld>
  <p:clrMapOvr>
    <a:masterClrMapping/>
  </p:clrMapOvr>
  <p:transition spd="slow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tvpodolsk.ru/upload/resize_cache/iblock/3e7/200_0_1/3e70d7a94bc1da7fd5a54026b86bd23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35" b="9133"/>
          <a:stretch/>
        </p:blipFill>
        <p:spPr bwMode="auto">
          <a:xfrm>
            <a:off x="323528" y="1915886"/>
            <a:ext cx="8424936" cy="4609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 оказании медицинских услуг участвуют более </a:t>
            </a:r>
            <a:r>
              <a:rPr lang="ru-RU" sz="2400" b="1" dirty="0">
                <a:solidFill>
                  <a:srgbClr val="FF0000"/>
                </a:solidFill>
              </a:rPr>
              <a:t>40 тыс</a:t>
            </a:r>
            <a:r>
              <a:rPr lang="ru-RU" sz="2400" b="1" dirty="0"/>
              <a:t>. </a:t>
            </a:r>
            <a:r>
              <a:rPr lang="ru-RU" sz="2400" b="1" dirty="0">
                <a:solidFill>
                  <a:srgbClr val="0038A8"/>
                </a:solidFill>
              </a:rPr>
              <a:t>врачей</a:t>
            </a:r>
            <a:r>
              <a:rPr lang="ru-RU" sz="2400" b="1" dirty="0"/>
              <a:t> и около </a:t>
            </a:r>
            <a:r>
              <a:rPr lang="ru-RU" sz="2400" b="1" dirty="0">
                <a:solidFill>
                  <a:srgbClr val="FF0000"/>
                </a:solidFill>
              </a:rPr>
              <a:t>120 тыс</a:t>
            </a:r>
            <a:r>
              <a:rPr lang="ru-RU" sz="2400" b="1" dirty="0"/>
              <a:t>. работников </a:t>
            </a:r>
            <a:r>
              <a:rPr lang="ru-RU" sz="2400" b="1" dirty="0">
                <a:solidFill>
                  <a:srgbClr val="0000CC"/>
                </a:solidFill>
              </a:rPr>
              <a:t>среднего</a:t>
            </a:r>
            <a:r>
              <a:rPr lang="ru-RU" sz="2400" b="1" dirty="0">
                <a:solidFill>
                  <a:srgbClr val="0038A8"/>
                </a:solidFill>
              </a:rPr>
              <a:t> </a:t>
            </a:r>
            <a:r>
              <a:rPr lang="ru-RU" sz="2400" b="1" dirty="0">
                <a:solidFill>
                  <a:srgbClr val="0000CC"/>
                </a:solidFill>
              </a:rPr>
              <a:t>медицинского</a:t>
            </a:r>
            <a:r>
              <a:rPr lang="ru-RU" sz="2400" b="1" dirty="0">
                <a:solidFill>
                  <a:srgbClr val="0038A8"/>
                </a:solidFill>
              </a:rPr>
              <a:t> </a:t>
            </a:r>
            <a:r>
              <a:rPr lang="ru-RU" sz="2400" b="1" dirty="0">
                <a:solidFill>
                  <a:srgbClr val="0000CC"/>
                </a:solidFill>
              </a:rPr>
              <a:t>персонала</a:t>
            </a:r>
            <a:r>
              <a:rPr lang="ru-RU" sz="2400" b="1" dirty="0"/>
              <a:t>. Благодаря заботе государства, учреждения здравоохранения оснащены современным оборудованием. </a:t>
            </a:r>
          </a:p>
        </p:txBody>
      </p:sp>
    </p:spTree>
    <p:extLst>
      <p:ext uri="{BB962C8B-B14F-4D97-AF65-F5344CB8AC3E}">
        <p14:creationId xmlns:p14="http://schemas.microsoft.com/office/powerpoint/2010/main" val="2322933678"/>
      </p:ext>
    </p:extLst>
  </p:cSld>
  <p:clrMapOvr>
    <a:masterClrMapping/>
  </p:clrMapOvr>
  <p:transition spd="slow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 Беларуси успешно функционируют республиканские </a:t>
            </a:r>
            <a:r>
              <a:rPr lang="ru-RU" sz="2400" b="1" u="sng" dirty="0">
                <a:solidFill>
                  <a:srgbClr val="0000CC"/>
                </a:solidFill>
              </a:rPr>
              <a:t>научно-практические центры</a:t>
            </a:r>
            <a:r>
              <a:rPr lang="ru-RU" sz="2400" b="1" dirty="0"/>
              <a:t>, которые широко известны во всём мире: </a:t>
            </a:r>
            <a:r>
              <a:rPr lang="ru-RU" sz="2400" b="1" dirty="0">
                <a:solidFill>
                  <a:srgbClr val="FF0000"/>
                </a:solidFill>
              </a:rPr>
              <a:t>трансплантации органов и тканей, «Кардиология», неврологии и нейрохирургии, «Мать и дитя» </a:t>
            </a:r>
            <a:r>
              <a:rPr lang="ru-RU" sz="2400" b="1" dirty="0"/>
              <a:t>и др.</a:t>
            </a:r>
          </a:p>
        </p:txBody>
      </p:sp>
      <p:pic>
        <p:nvPicPr>
          <p:cNvPr id="29698" name="Picture 2" descr="https://minsknews.by/wp-content/uploads/2019/07/1035768028-659x4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22" b="6220"/>
          <a:stretch/>
        </p:blipFill>
        <p:spPr bwMode="auto">
          <a:xfrm>
            <a:off x="395537" y="2293256"/>
            <a:ext cx="8367197" cy="4160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248149"/>
      </p:ext>
    </p:extLst>
  </p:cSld>
  <p:clrMapOvr>
    <a:masterClrMapping/>
  </p:clrMapOvr>
  <p:transition spd="slow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Центры оказывают медицинские услуги как гражданам Беларуси, так и иностранцам, что подтверждает высокий уровень медицины в стране.</a:t>
            </a:r>
          </a:p>
        </p:txBody>
      </p:sp>
      <p:pic>
        <p:nvPicPr>
          <p:cNvPr id="30722" name="Picture 2" descr="http://minsknews.by/wp-content/uploads/2014/01/1O9A33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23557"/>
          <a:stretch/>
        </p:blipFill>
        <p:spPr bwMode="auto">
          <a:xfrm>
            <a:off x="406400" y="1556791"/>
            <a:ext cx="8384737" cy="48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54762"/>
      </p:ext>
    </p:extLst>
  </p:cSld>
  <p:clrMapOvr>
    <a:masterClrMapping/>
  </p:clrMapOvr>
  <p:transition spd="slow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Туризм и отдых</a:t>
            </a:r>
            <a:r>
              <a:rPr lang="ru-RU" sz="2400" b="1" u="sng" dirty="0"/>
              <a:t>. </a:t>
            </a:r>
          </a:p>
          <a:p>
            <a:pPr algn="just"/>
            <a:r>
              <a:rPr lang="ru-RU" sz="2400" b="1" dirty="0"/>
              <a:t>Большое значение в сфере услуг имеет </a:t>
            </a:r>
            <a:r>
              <a:rPr lang="ru-RU" sz="2400" b="1" dirty="0">
                <a:solidFill>
                  <a:srgbClr val="0038A8"/>
                </a:solidFill>
              </a:rPr>
              <a:t>туризм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0038A8"/>
                </a:solidFill>
              </a:rPr>
              <a:t>отдых</a:t>
            </a:r>
            <a:r>
              <a:rPr lang="ru-RU" sz="2400" b="1" dirty="0"/>
              <a:t>. Это один из новых и перспективных видов экономической деятельности, который тесно взаимодействует другими видами экономической деятельности сферы услуг.</a:t>
            </a:r>
          </a:p>
        </p:txBody>
      </p:sp>
      <p:pic>
        <p:nvPicPr>
          <p:cNvPr id="31746" name="Picture 2" descr="https://pbs.twimg.com/media/EEME_RSX4AAZ9PL.jpg:lar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"/>
          <a:stretch/>
        </p:blipFill>
        <p:spPr bwMode="auto">
          <a:xfrm>
            <a:off x="395536" y="2351314"/>
            <a:ext cx="8286750" cy="4092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813948"/>
      </p:ext>
    </p:extLst>
  </p:cSld>
  <p:clrMapOvr>
    <a:masterClrMapping/>
  </p:clrMapOvr>
  <p:transition spd="slow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 Беларуси функционирует почти </a:t>
            </a:r>
            <a:r>
              <a:rPr lang="ru-RU" sz="2400" b="1" dirty="0">
                <a:solidFill>
                  <a:srgbClr val="FF0000"/>
                </a:solidFill>
              </a:rPr>
              <a:t>1450</a:t>
            </a:r>
            <a:r>
              <a:rPr lang="ru-RU" sz="2400" b="1" dirty="0"/>
              <a:t> организаций, занимающихся туристской деятельностью. Их количество и предоставляемый объём услуг ежегодно увеличиваются. Более половины этих организаций размещены в </a:t>
            </a:r>
            <a:r>
              <a:rPr lang="ru-RU" sz="2400" b="1" dirty="0">
                <a:solidFill>
                  <a:srgbClr val="0000CC"/>
                </a:solidFill>
              </a:rPr>
              <a:t>Минске</a:t>
            </a:r>
            <a:r>
              <a:rPr lang="ru-RU" sz="2400" b="1" dirty="0"/>
              <a:t>, остальные довольно равномерно представлены по регионам страны.</a:t>
            </a:r>
          </a:p>
        </p:txBody>
      </p:sp>
      <p:pic>
        <p:nvPicPr>
          <p:cNvPr id="32770" name="Picture 2" descr="https://avatars.mds.yandex.net/get-altay/1871013/2a0000016b316ea842fd4b0fb250bcdab914/XX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8" r="14472" b="12741"/>
          <a:stretch/>
        </p:blipFill>
        <p:spPr bwMode="auto">
          <a:xfrm>
            <a:off x="395536" y="2636913"/>
            <a:ext cx="8342064" cy="3850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78121"/>
      </p:ext>
    </p:extLst>
  </p:cSld>
  <p:clrMapOvr>
    <a:masterClrMapping/>
  </p:clrMapOvr>
  <p:transition spd="slow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Туризм подразделяется на </a:t>
            </a:r>
            <a:r>
              <a:rPr lang="ru-RU" sz="2400" b="1" u="sng" dirty="0">
                <a:solidFill>
                  <a:srgbClr val="0000CC"/>
                </a:solidFill>
              </a:rPr>
              <a:t>въездной</a:t>
            </a:r>
            <a:r>
              <a:rPr lang="ru-RU" sz="2400" b="1" dirty="0"/>
              <a:t> и </a:t>
            </a:r>
            <a:r>
              <a:rPr lang="ru-RU" sz="2400" b="1" u="sng" dirty="0">
                <a:solidFill>
                  <a:srgbClr val="0000CC"/>
                </a:solidFill>
              </a:rPr>
              <a:t>выездной</a:t>
            </a:r>
            <a:r>
              <a:rPr lang="ru-RU" sz="2400" b="1" dirty="0"/>
              <a:t>. Постоянно возрастает численность иностранных туристов, посетивших Республику Беларусь, в  том  числе  и  благодаря  введению  безвизового  въезда  в  нашу  страну.  В 2017 г. их число превысило </a:t>
            </a:r>
            <a:r>
              <a:rPr lang="ru-RU" sz="2400" b="1" dirty="0">
                <a:solidFill>
                  <a:srgbClr val="FF0000"/>
                </a:solidFill>
              </a:rPr>
              <a:t>280 тыс</a:t>
            </a:r>
            <a:r>
              <a:rPr lang="ru-RU" sz="2400" b="1" dirty="0"/>
              <a:t>. человек.</a:t>
            </a:r>
          </a:p>
        </p:txBody>
      </p:sp>
      <p:pic>
        <p:nvPicPr>
          <p:cNvPr id="33794" name="Picture 2" descr="https://avatars.mds.yandex.net/get-pdb/901820/6960e0d5-960e-40c6-9761-b5f4e3c60426/s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05" b="9317"/>
          <a:stretch/>
        </p:blipFill>
        <p:spPr bwMode="auto">
          <a:xfrm>
            <a:off x="382056" y="2307771"/>
            <a:ext cx="8409600" cy="4151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034"/>
      </p:ext>
    </p:extLst>
  </p:cSld>
  <p:clrMapOvr>
    <a:masterClrMapping/>
  </p:clrMapOvr>
  <p:transition spd="slow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Но при этом сохраняется более чем двукратное превышение численности туристов, выехавших из страны, над туристами, посетившими Беларусь.</a:t>
            </a:r>
          </a:p>
        </p:txBody>
      </p:sp>
      <p:pic>
        <p:nvPicPr>
          <p:cNvPr id="34818" name="Picture 2" descr="https://belarusfeed.com/wp-content/uploads/2017/12/touris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2" y="1628800"/>
            <a:ext cx="8368394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882733"/>
      </p:ext>
    </p:extLst>
  </p:cSld>
  <p:clrMapOvr>
    <a:masterClrMapping/>
  </p:clrMapOvr>
  <p:transition spd="slow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Почти до </a:t>
            </a:r>
            <a:r>
              <a:rPr lang="ru-RU" sz="2400" b="1" dirty="0">
                <a:solidFill>
                  <a:srgbClr val="FF0000"/>
                </a:solidFill>
              </a:rPr>
              <a:t>500</a:t>
            </a:r>
            <a:r>
              <a:rPr lang="ru-RU" sz="2400" b="1" dirty="0"/>
              <a:t> выросло количество </a:t>
            </a:r>
            <a:r>
              <a:rPr lang="ru-RU" sz="2400" b="1" dirty="0">
                <a:solidFill>
                  <a:srgbClr val="0000CC"/>
                </a:solidFill>
              </a:rPr>
              <a:t>санаторно-оздоровительных учреждений</a:t>
            </a:r>
            <a:r>
              <a:rPr lang="ru-RU" sz="2400" b="1" dirty="0"/>
              <a:t> в Беларуси, до </a:t>
            </a:r>
            <a:r>
              <a:rPr lang="ru-RU" sz="2400" b="1" dirty="0">
                <a:solidFill>
                  <a:srgbClr val="FF0000"/>
                </a:solidFill>
              </a:rPr>
              <a:t>590</a:t>
            </a:r>
            <a:r>
              <a:rPr lang="ru-RU" sz="2400" b="1" dirty="0"/>
              <a:t> — количество </a:t>
            </a:r>
            <a:r>
              <a:rPr lang="ru-RU" sz="2400" b="1" dirty="0">
                <a:solidFill>
                  <a:srgbClr val="0000CC"/>
                </a:solidFill>
              </a:rPr>
              <a:t>гостиниц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0000CC"/>
                </a:solidFill>
              </a:rPr>
              <a:t>и гостиничных комплексов</a:t>
            </a:r>
            <a:r>
              <a:rPr lang="ru-RU" sz="2400" b="1" dirty="0"/>
              <a:t>. Успешно развивается </a:t>
            </a:r>
            <a:r>
              <a:rPr lang="ru-RU" sz="2400" b="1" u="sng" dirty="0" err="1">
                <a:solidFill>
                  <a:srgbClr val="C00000"/>
                </a:solidFill>
              </a:rPr>
              <a:t>агроэкотуризм</a:t>
            </a:r>
            <a:r>
              <a:rPr lang="ru-RU" sz="2400" b="1" dirty="0"/>
              <a:t>, возрастает роль </a:t>
            </a:r>
            <a:r>
              <a:rPr lang="ru-RU" sz="2400" b="1" dirty="0">
                <a:solidFill>
                  <a:srgbClr val="C00000"/>
                </a:solidFill>
              </a:rPr>
              <a:t>медицинского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C00000"/>
                </a:solidFill>
              </a:rPr>
              <a:t>туризма</a:t>
            </a:r>
            <a:r>
              <a:rPr lang="ru-RU" sz="2400" b="1" dirty="0"/>
              <a:t>.</a:t>
            </a:r>
          </a:p>
        </p:txBody>
      </p:sp>
      <p:pic>
        <p:nvPicPr>
          <p:cNvPr id="35842" name="Picture 2" descr="https://user88506.clients-cdnnow.ru/wp-content/uploads/selskiy-turiz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1" b="12390"/>
          <a:stretch/>
        </p:blipFill>
        <p:spPr bwMode="auto">
          <a:xfrm>
            <a:off x="395536" y="2278742"/>
            <a:ext cx="8352928" cy="421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488210"/>
      </p:ext>
    </p:extLst>
  </p:cSld>
  <p:clrMapOvr>
    <a:masterClrMapping/>
  </p:clrMapOvr>
  <p:transition spd="slow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 соответствии с интенсивностью и объёмом туристских потоков в Беларуси проведено </a:t>
            </a:r>
            <a:r>
              <a:rPr lang="ru-RU" sz="2400" b="1" dirty="0">
                <a:solidFill>
                  <a:srgbClr val="C00000"/>
                </a:solidFill>
              </a:rPr>
              <a:t>туристско-рекреационное районирование</a:t>
            </a:r>
            <a:r>
              <a:rPr lang="ru-RU" sz="2400" b="1" dirty="0"/>
              <a:t> и выделено </a:t>
            </a:r>
            <a:r>
              <a:rPr lang="ru-RU" sz="2400" b="1" dirty="0">
                <a:solidFill>
                  <a:srgbClr val="FF0000"/>
                </a:solidFill>
              </a:rPr>
              <a:t>четыре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0038A8"/>
                </a:solidFill>
              </a:rPr>
              <a:t>туристских района </a:t>
            </a:r>
            <a:r>
              <a:rPr lang="ru-RU" sz="2400" b="1" dirty="0"/>
              <a:t>и </a:t>
            </a:r>
            <a:r>
              <a:rPr lang="ru-RU" sz="2400" b="1" dirty="0">
                <a:solidFill>
                  <a:srgbClr val="FF0000"/>
                </a:solidFill>
              </a:rPr>
              <a:t>20 </a:t>
            </a:r>
            <a:r>
              <a:rPr lang="ru-RU" sz="2400" b="1" dirty="0">
                <a:solidFill>
                  <a:srgbClr val="0000CC"/>
                </a:solidFill>
              </a:rPr>
              <a:t>микрорайонов</a:t>
            </a:r>
            <a:r>
              <a:rPr lang="ru-RU" sz="2400" b="1" dirty="0"/>
              <a:t>. Почти половина туристских услуг приходится </a:t>
            </a:r>
          </a:p>
          <a:p>
            <a:pPr algn="just"/>
            <a:r>
              <a:rPr lang="ru-RU" sz="2400" b="1" dirty="0"/>
              <a:t>на </a:t>
            </a:r>
            <a:r>
              <a:rPr lang="ru-RU" sz="2400" b="1" u="sng" dirty="0">
                <a:solidFill>
                  <a:srgbClr val="C00000"/>
                </a:solidFill>
              </a:rPr>
              <a:t>Центральный туристский район</a:t>
            </a:r>
            <a:r>
              <a:rPr lang="ru-RU" sz="2400" b="1" dirty="0"/>
              <a:t>.</a:t>
            </a:r>
          </a:p>
        </p:txBody>
      </p:sp>
      <p:pic>
        <p:nvPicPr>
          <p:cNvPr id="36868" name="Picture 4" descr="https://www.marina-express.com.ua/assets/images/Belarys/Belarys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32"/>
          <a:stretch/>
        </p:blipFill>
        <p:spPr bwMode="auto">
          <a:xfrm>
            <a:off x="381022" y="2272056"/>
            <a:ext cx="8387045" cy="4201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113964"/>
      </p:ext>
    </p:extLst>
  </p:cSld>
  <p:clrMapOvr>
    <a:masterClrMapping/>
  </p:clrMapOvr>
  <p:transition spd="slow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Физкультура и спорт.</a:t>
            </a:r>
          </a:p>
          <a:p>
            <a:pPr algn="just"/>
            <a:r>
              <a:rPr lang="ru-RU" sz="2400" b="1" dirty="0"/>
              <a:t>В стране уделяется большое внимание развитию </a:t>
            </a:r>
            <a:r>
              <a:rPr lang="ru-RU" sz="2400" b="1" dirty="0">
                <a:solidFill>
                  <a:srgbClr val="0000CC"/>
                </a:solidFill>
              </a:rPr>
              <a:t>физической культуры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/>
              <a:t>и </a:t>
            </a:r>
            <a:r>
              <a:rPr lang="ru-RU" sz="2400" b="1" dirty="0">
                <a:solidFill>
                  <a:srgbClr val="0000CC"/>
                </a:solidFill>
              </a:rPr>
              <a:t>спорта</a:t>
            </a:r>
            <a:r>
              <a:rPr lang="ru-RU" sz="2400" b="1" dirty="0"/>
              <a:t>. Этот вид услуг необходим для поддержания здорового образа жизни. Функционирует около </a:t>
            </a:r>
            <a:r>
              <a:rPr lang="ru-RU" sz="2400" b="1" dirty="0">
                <a:solidFill>
                  <a:srgbClr val="FF0000"/>
                </a:solidFill>
              </a:rPr>
              <a:t>23 300 </a:t>
            </a:r>
            <a:r>
              <a:rPr lang="ru-RU" sz="2400" b="1" dirty="0"/>
              <a:t>спортивных объектов и сооружений.</a:t>
            </a:r>
          </a:p>
        </p:txBody>
      </p:sp>
      <p:sp>
        <p:nvSpPr>
          <p:cNvPr id="3" name="AutoShape 2" descr="https://media.bobruisk.ru/imagecache/photo/photos/2010/09/12/dscf135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2" name="Picture 4" descr="https://media.bobruisk.ru/imagecache/photo/photos/2010/09/12/dscf13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7" b="27583"/>
          <a:stretch/>
        </p:blipFill>
        <p:spPr bwMode="auto">
          <a:xfrm>
            <a:off x="395535" y="2420888"/>
            <a:ext cx="8287011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764692"/>
      </p:ext>
    </p:extLst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Образование. </a:t>
            </a:r>
          </a:p>
          <a:p>
            <a:pPr algn="just"/>
            <a:r>
              <a:rPr lang="ru-RU" sz="2400" b="1" dirty="0"/>
              <a:t>Беларусь имеет развитую систему образования. Уровень грамотности взрослого населения составляет </a:t>
            </a:r>
            <a:r>
              <a:rPr lang="ru-RU" sz="2400" b="1" dirty="0">
                <a:solidFill>
                  <a:srgbClr val="FF0000"/>
                </a:solidFill>
              </a:rPr>
              <a:t>99,6 %</a:t>
            </a:r>
            <a:r>
              <a:rPr lang="ru-RU" sz="2400" b="1" dirty="0"/>
              <a:t>, охват </a:t>
            </a:r>
            <a:r>
              <a:rPr lang="ru-RU" sz="2400" b="1" dirty="0">
                <a:solidFill>
                  <a:srgbClr val="0000CC"/>
                </a:solidFill>
              </a:rPr>
              <a:t>базовым</a:t>
            </a:r>
            <a:r>
              <a:rPr lang="ru-RU" sz="2400" b="1" dirty="0"/>
              <a:t>, общим </a:t>
            </a:r>
            <a:r>
              <a:rPr lang="ru-RU" sz="2400" b="1" dirty="0">
                <a:solidFill>
                  <a:srgbClr val="0000CC"/>
                </a:solidFill>
              </a:rPr>
              <a:t>средним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0000CC"/>
                </a:solidFill>
              </a:rPr>
              <a:t>профессиональным</a:t>
            </a:r>
            <a:r>
              <a:rPr lang="ru-RU" sz="2400" b="1" dirty="0"/>
              <a:t> образованием занятого населения — </a:t>
            </a:r>
            <a:r>
              <a:rPr lang="ru-RU" sz="2400" b="1" dirty="0">
                <a:solidFill>
                  <a:srgbClr val="FF0000"/>
                </a:solidFill>
              </a:rPr>
              <a:t>98 %</a:t>
            </a:r>
            <a:r>
              <a:rPr lang="ru-RU" sz="2400" b="1" dirty="0"/>
              <a:t>.</a:t>
            </a:r>
          </a:p>
        </p:txBody>
      </p:sp>
      <p:pic>
        <p:nvPicPr>
          <p:cNvPr id="3076" name="Picture 4" descr="https://vogazeta.ru/uploads/full_size_1561035291-5c226e04f05636184563e70aec2789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"/>
          <a:stretch/>
        </p:blipFill>
        <p:spPr bwMode="auto">
          <a:xfrm>
            <a:off x="439078" y="2348880"/>
            <a:ext cx="8278217" cy="42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24679"/>
      </p:ext>
    </p:extLst>
  </p:cSld>
  <p:clrMapOvr>
    <a:masterClrMapping/>
  </p:clrMapOvr>
  <p:transition spd="slow"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Среди  них  </a:t>
            </a:r>
            <a:r>
              <a:rPr lang="ru-RU" sz="2400" b="1" dirty="0">
                <a:solidFill>
                  <a:srgbClr val="0000CC"/>
                </a:solidFill>
              </a:rPr>
              <a:t>спортивные  залы,  плавательные  бассейны,  гребные  каналы, велотреки, стадионы, манежи </a:t>
            </a:r>
            <a:r>
              <a:rPr lang="ru-RU" sz="2400" b="1" dirty="0"/>
              <a:t>и другие объекты. Некоторые из них постоянно принимают крупные спортивные соревнования и известны далеко за пределами страны. </a:t>
            </a:r>
          </a:p>
        </p:txBody>
      </p:sp>
      <p:pic>
        <p:nvPicPr>
          <p:cNvPr id="38914" name="Picture 2" descr="https://4esnok.by/wp-content/uploads/2019/11/IMG_7840-1200x5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2" r="8036"/>
          <a:stretch/>
        </p:blipFill>
        <p:spPr bwMode="auto">
          <a:xfrm>
            <a:off x="362856" y="2276872"/>
            <a:ext cx="8385607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326487"/>
      </p:ext>
    </p:extLst>
  </p:cSld>
  <p:clrMapOvr>
    <a:masterClrMapping/>
  </p:clrMapOvr>
  <p:transition spd="slow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Это такие спортивные сооружения, как «Минск-Арена», «</a:t>
            </a:r>
            <a:r>
              <a:rPr lang="ru-RU" sz="2400" b="1" dirty="0" err="1"/>
              <a:t>Чижовка</a:t>
            </a:r>
            <a:r>
              <a:rPr lang="ru-RU" sz="2400" b="1" dirty="0"/>
              <a:t>-Арена», </a:t>
            </a:r>
            <a:r>
              <a:rPr lang="ru-RU" sz="2400" b="1" dirty="0">
                <a:solidFill>
                  <a:srgbClr val="0038A8"/>
                </a:solidFill>
              </a:rPr>
              <a:t>горнолыжные комплексы </a:t>
            </a:r>
            <a:r>
              <a:rPr lang="ru-RU" sz="2400" b="1" dirty="0">
                <a:solidFill>
                  <a:srgbClr val="FF0000"/>
                </a:solidFill>
              </a:rPr>
              <a:t>«</a:t>
            </a:r>
            <a:r>
              <a:rPr lang="ru-RU" sz="2400" b="1" dirty="0" err="1">
                <a:solidFill>
                  <a:srgbClr val="FF0000"/>
                </a:solidFill>
              </a:rPr>
              <a:t>Силичи</a:t>
            </a:r>
            <a:r>
              <a:rPr lang="ru-RU" sz="2400" b="1" dirty="0">
                <a:solidFill>
                  <a:srgbClr val="FF0000"/>
                </a:solidFill>
              </a:rPr>
              <a:t>» </a:t>
            </a:r>
            <a:r>
              <a:rPr lang="ru-RU" sz="2400" b="1" dirty="0"/>
              <a:t>и </a:t>
            </a:r>
            <a:r>
              <a:rPr lang="ru-RU" sz="2400" b="1" dirty="0">
                <a:solidFill>
                  <a:srgbClr val="FF0000"/>
                </a:solidFill>
              </a:rPr>
              <a:t>«Логойск», </a:t>
            </a:r>
            <a:r>
              <a:rPr lang="ru-RU" sz="2400" b="1" dirty="0"/>
              <a:t>республиканские </a:t>
            </a:r>
            <a:r>
              <a:rPr lang="ru-RU" sz="2400" b="1" dirty="0">
                <a:solidFill>
                  <a:srgbClr val="0038A8"/>
                </a:solidFill>
              </a:rPr>
              <a:t>центры олимпийской подготовки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«</a:t>
            </a:r>
            <a:r>
              <a:rPr lang="ru-RU" sz="2400" b="1" dirty="0" err="1">
                <a:solidFill>
                  <a:srgbClr val="FF0000"/>
                </a:solidFill>
              </a:rPr>
              <a:t>Раубичи</a:t>
            </a:r>
            <a:r>
              <a:rPr lang="ru-RU" sz="2400" b="1" dirty="0">
                <a:solidFill>
                  <a:srgbClr val="FF0000"/>
                </a:solidFill>
              </a:rPr>
              <a:t>», «Стайки», «Ратомка».</a:t>
            </a:r>
          </a:p>
        </p:txBody>
      </p:sp>
      <p:pic>
        <p:nvPicPr>
          <p:cNvPr id="39938" name="Picture 2" descr="https://kursdela.biz/attachments/45cf6f1abafefc5d05c3f277b81b0086aed8a98d/store/fill/1200/630/794d9a8105692b0d53cbd7c8baca9b25b7ec0149a05b4ac76d6058c27ed1/lyzhnaya-baza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297143" cy="43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92671"/>
      </p:ext>
    </p:extLst>
  </p:cSld>
  <p:clrMapOvr>
    <a:masterClrMapping/>
  </p:clrMapOvr>
  <p:transition spd="slow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На  самом  высоком  уровне  в  Беларуси  проводятся  </a:t>
            </a:r>
            <a:r>
              <a:rPr lang="ru-RU" sz="2400" b="1" dirty="0">
                <a:solidFill>
                  <a:srgbClr val="FF0000"/>
                </a:solidFill>
              </a:rPr>
              <a:t>чемпионаты  мира  </a:t>
            </a:r>
            <a:r>
              <a:rPr lang="ru-RU" sz="2400" b="1" dirty="0"/>
              <a:t>и Европы по </a:t>
            </a:r>
            <a:r>
              <a:rPr lang="ru-RU" sz="2400" b="1" dirty="0">
                <a:solidFill>
                  <a:srgbClr val="0038A8"/>
                </a:solidFill>
              </a:rPr>
              <a:t>хоккею, фигурному катанию, биатлону </a:t>
            </a:r>
            <a:r>
              <a:rPr lang="ru-RU" sz="2400" b="1" dirty="0"/>
              <a:t>и другим видам спорта.</a:t>
            </a:r>
          </a:p>
        </p:txBody>
      </p:sp>
      <p:sp>
        <p:nvSpPr>
          <p:cNvPr id="3" name="AutoShape 2" descr="https://www.noc.by/upload/medialibrary/6b4/6b4aa6864d1ef4346e8d6a53098eb2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ww.noc.by/upload/medialibrary/6b4/6b4aa6864d1ef4346e8d6a53098eb26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19737" r="16133" b="5967"/>
          <a:stretch/>
        </p:blipFill>
        <p:spPr bwMode="auto">
          <a:xfrm>
            <a:off x="395536" y="1528326"/>
            <a:ext cx="8280920" cy="494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433944"/>
      </p:ext>
    </p:extLst>
  </p:cSld>
  <p:clrMapOvr>
    <a:masterClrMapping/>
  </p:clrMapOvr>
  <p:transition spd="slow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Культура.</a:t>
            </a:r>
          </a:p>
          <a:p>
            <a:pPr algn="just"/>
            <a:r>
              <a:rPr lang="ru-RU" sz="2400" b="1" dirty="0"/>
              <a:t>Большое значение в сфере социальных услуг имеют </a:t>
            </a:r>
            <a:r>
              <a:rPr lang="ru-RU" sz="2400" b="1" dirty="0">
                <a:solidFill>
                  <a:srgbClr val="FF0000"/>
                </a:solidFill>
              </a:rPr>
              <a:t>культура</a:t>
            </a:r>
            <a:r>
              <a:rPr lang="ru-RU" sz="2400" b="1" dirty="0">
                <a:solidFill>
                  <a:srgbClr val="0000CC"/>
                </a:solidFill>
              </a:rPr>
              <a:t> (музеи, библиотеки, дворцы культуры)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FF0000"/>
                </a:solidFill>
              </a:rPr>
              <a:t>искусство </a:t>
            </a:r>
            <a:r>
              <a:rPr lang="ru-RU" sz="2400" b="1" dirty="0">
                <a:solidFill>
                  <a:srgbClr val="0038A8"/>
                </a:solidFill>
              </a:rPr>
              <a:t>(театры, кинотеатры, киностудии, выставочные центры)</a:t>
            </a:r>
            <a:r>
              <a:rPr lang="ru-RU" sz="2400" b="1" dirty="0"/>
              <a:t>.</a:t>
            </a:r>
          </a:p>
        </p:txBody>
      </p:sp>
      <p:pic>
        <p:nvPicPr>
          <p:cNvPr id="41986" name="Picture 2" descr="https://planetabelarus.by/upload/iblock/3af/3afa3111ec15eb9f7b10f8bc39d831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65"/>
          <a:stretch/>
        </p:blipFill>
        <p:spPr bwMode="auto">
          <a:xfrm>
            <a:off x="395536" y="2002970"/>
            <a:ext cx="8352928" cy="4450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54734"/>
      </p:ext>
    </p:extLst>
  </p:cSld>
  <p:clrMapOvr>
    <a:masterClrMapping/>
  </p:clrMapOvr>
  <p:transition spd="slow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cs typeface="Arial" panose="020B0604020202020204" pitchFamily="34" charset="0"/>
              </a:rPr>
              <a:t>Сегодня в Беларуси действует около </a:t>
            </a:r>
            <a:r>
              <a:rPr 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160</a:t>
            </a: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ru-RU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музеев</a:t>
            </a:r>
            <a:r>
              <a:rPr lang="ru-RU" sz="2400" b="1" dirty="0">
                <a:cs typeface="Arial" panose="020B0604020202020204" pitchFamily="34" charset="0"/>
              </a:rPr>
              <a:t>, среди которых </a:t>
            </a: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исторические дворцово-парковые</a:t>
            </a:r>
            <a:r>
              <a:rPr lang="ru-RU" sz="2400" b="1" u="sng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ансамбли</a:t>
            </a:r>
            <a:r>
              <a:rPr lang="ru-RU" sz="2400" b="1" dirty="0">
                <a:cs typeface="Arial" panose="020B0604020202020204" pitchFamily="34" charset="0"/>
              </a:rPr>
              <a:t> и </a:t>
            </a: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средневековые замки</a:t>
            </a:r>
            <a:r>
              <a:rPr lang="ru-RU" sz="2400" b="1" dirty="0">
                <a:cs typeface="Arial" panose="020B0604020202020204" pitchFamily="34" charset="0"/>
              </a:rPr>
              <a:t>, </a:t>
            </a: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усадьбы</a:t>
            </a:r>
            <a:r>
              <a:rPr lang="ru-RU" sz="2400" b="1" u="sng" dirty="0">
                <a:cs typeface="Arial" panose="020B0604020202020204" pitchFamily="34" charset="0"/>
              </a:rPr>
              <a:t> </a:t>
            </a:r>
            <a:r>
              <a:rPr lang="ru-RU" sz="2400" b="1" dirty="0">
                <a:cs typeface="Arial" panose="020B0604020202020204" pitchFamily="34" charset="0"/>
              </a:rPr>
              <a:t>и </a:t>
            </a: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дома известных личностей</a:t>
            </a:r>
            <a:r>
              <a:rPr lang="ru-RU" sz="2400" b="1" dirty="0">
                <a:cs typeface="Arial" panose="020B0604020202020204" pitchFamily="34" charset="0"/>
              </a:rPr>
              <a:t>, хранилища богатых коллекций и уютные тематические мини-музеи.</a:t>
            </a:r>
            <a:endParaRPr lang="ru-RU" sz="2400" b="1" dirty="0"/>
          </a:p>
        </p:txBody>
      </p:sp>
      <p:pic>
        <p:nvPicPr>
          <p:cNvPr id="43010" name="Picture 2" descr="https://nn.by/photos/z_2018_08/3-coar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4"/>
          <a:stretch/>
        </p:blipFill>
        <p:spPr bwMode="auto">
          <a:xfrm>
            <a:off x="395536" y="2252210"/>
            <a:ext cx="8352928" cy="4163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1970"/>
      </p:ext>
    </p:extLst>
  </p:cSld>
  <p:clrMapOvr>
    <a:masterClrMapping/>
  </p:clrMapOvr>
  <p:transition spd="slow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avatars.mds.yandex.net/get-pdb/225396/03657230-e8b6-418f-87b8-116f6529e4da/s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9744"/>
          <a:stretch/>
        </p:blipFill>
        <p:spPr bwMode="auto">
          <a:xfrm>
            <a:off x="323528" y="3033486"/>
            <a:ext cx="8524875" cy="341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cs typeface="Arial" panose="020B0604020202020204" pitchFamily="34" charset="0"/>
              </a:rPr>
              <a:t>Крупнейшие государственные музеи страны  находятся в столице и пользуются особой популярностью. </a:t>
            </a:r>
          </a:p>
          <a:p>
            <a:pPr algn="just"/>
            <a:r>
              <a:rPr lang="ru-RU" sz="2400" b="1" dirty="0">
                <a:cs typeface="Arial" panose="020B0604020202020204" pitchFamily="34" charset="0"/>
              </a:rPr>
              <a:t>Это: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Национальный художественный музей;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Национальный исторический музей;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Белорусский государственный музей Великой Отечественной войны</a:t>
            </a:r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1513479"/>
      </p:ext>
    </p:extLst>
  </p:cSld>
  <p:clrMapOvr>
    <a:masterClrMapping/>
  </p:clrMapOvr>
  <p:transition spd="slow"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cs typeface="Arial" panose="020B0604020202020204" pitchFamily="34" charset="0"/>
              </a:rPr>
              <a:t>Практически в каждом белорусском городе работает  </a:t>
            </a: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краеведческий музей</a:t>
            </a:r>
            <a:r>
              <a:rPr lang="ru-RU" sz="2400" b="1" dirty="0">
                <a:cs typeface="Arial" panose="020B0604020202020204" pitchFamily="34" charset="0"/>
              </a:rPr>
              <a:t>, рассказывающий об истории, культуре, традициях местного населения от древности до наших дней.</a:t>
            </a:r>
            <a:endParaRPr lang="be-BY" sz="2400" b="1" dirty="0">
              <a:cs typeface="Arial" panose="020B0604020202020204" pitchFamily="34" charset="0"/>
            </a:endParaRPr>
          </a:p>
        </p:txBody>
      </p:sp>
      <p:pic>
        <p:nvPicPr>
          <p:cNvPr id="45058" name="Picture 2" descr="http://www.fotobel.by/images/muzei-belarusi/mogilev-muzej_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84" b="7173"/>
          <a:stretch/>
        </p:blipFill>
        <p:spPr bwMode="auto">
          <a:xfrm>
            <a:off x="395538" y="1844824"/>
            <a:ext cx="8359529" cy="4585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71834"/>
      </p:ext>
    </p:extLst>
  </p:cSld>
  <p:clrMapOvr>
    <a:masterClrMapping/>
  </p:clrMapOvr>
  <p:transition spd="slow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cs typeface="Arial" panose="020B0604020202020204" pitchFamily="34" charset="0"/>
              </a:rPr>
              <a:t>В разных уголках Беларуси действуют </a:t>
            </a: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тематические музеи</a:t>
            </a:r>
            <a:r>
              <a:rPr lang="ru-RU" sz="2400" b="1" dirty="0">
                <a:cs typeface="Arial" panose="020B0604020202020204" pitchFamily="34" charset="0"/>
              </a:rPr>
              <a:t>, посвященные ярким событиям истории и выдающимся</a:t>
            </a:r>
            <a:r>
              <a:rPr lang="ru-RU" sz="2400" b="1" u="sng" dirty="0">
                <a:cs typeface="Arial" panose="020B0604020202020204" pitchFamily="34" charset="0"/>
              </a:rPr>
              <a:t> </a:t>
            </a:r>
            <a:r>
              <a:rPr lang="ru-RU" sz="2400" b="1" dirty="0">
                <a:cs typeface="Arial" panose="020B0604020202020204" pitchFamily="34" charset="0"/>
              </a:rPr>
              <a:t>людям, культуре, этнографии и кулинарным традициям, удивительной белорусской природе.</a:t>
            </a:r>
            <a:endParaRPr lang="be-BY" sz="2400" b="1" dirty="0">
              <a:cs typeface="Arial" panose="020B0604020202020204" pitchFamily="34" charset="0"/>
            </a:endParaRPr>
          </a:p>
        </p:txBody>
      </p:sp>
      <p:pic>
        <p:nvPicPr>
          <p:cNvPr id="2050" name="Picture 2" descr="https://img.tam.by/g/8/0b/f/kafe-bouling-restoran_spartak-trts_gomel-sovetskaya-63-2_o-kompanii_75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 t="13963" r="5517" b="11691"/>
          <a:stretch/>
        </p:blipFill>
        <p:spPr bwMode="auto">
          <a:xfrm>
            <a:off x="467544" y="1968918"/>
            <a:ext cx="8280920" cy="4484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8289"/>
      </p:ext>
    </p:extLst>
  </p:cSld>
  <p:clrMapOvr>
    <a:masterClrMapping/>
  </p:clrMapOvr>
  <p:transition spd="slow"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cs typeface="Arial" panose="020B0604020202020204" pitchFamily="34" charset="0"/>
              </a:rPr>
              <a:t>Белорусское </a:t>
            </a:r>
            <a:r>
              <a:rPr lang="ru-RU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театральное искусство</a:t>
            </a: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ru-RU" sz="2400" b="1" dirty="0">
                <a:cs typeface="Arial" panose="020B0604020202020204" pitchFamily="34" charset="0"/>
              </a:rPr>
              <a:t>прошло долгий и нелегкий путь становления. На сегодняшний день белорусский театр стал неотъемлемой частью мировой культуры, он активно развивается и расширяет сферу международного сотрудничества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47106" name="Picture 2" descr="http://i.mycdn.me/i?r=AzEPZsRbOZEKgBhR0XGMT1RkGv3k7v7H5KYjbp2Nxak7I6aKTM5SRkZCeTgDn6uOy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2" t="23366" r="1352" b="4480"/>
          <a:stretch/>
        </p:blipFill>
        <p:spPr bwMode="auto">
          <a:xfrm>
            <a:off x="395536" y="2322286"/>
            <a:ext cx="8297337" cy="4131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416039"/>
      </p:ext>
    </p:extLst>
  </p:cSld>
  <p:clrMapOvr>
    <a:masterClrMapping/>
  </p:clrMapOvr>
  <p:transition spd="slow"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cs typeface="Arial" panose="020B0604020202020204" pitchFamily="34" charset="0"/>
              </a:rPr>
              <a:t>В Беларуси – </a:t>
            </a:r>
            <a:r>
              <a:rPr 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28</a:t>
            </a:r>
            <a:r>
              <a:rPr lang="ru-RU" sz="2400" b="1" dirty="0">
                <a:cs typeface="Arial" panose="020B0604020202020204" pitchFamily="34" charset="0"/>
              </a:rPr>
              <a:t> профессиональных театров: 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19</a:t>
            </a:r>
            <a:r>
              <a:rPr lang="ru-RU" sz="2400" b="1" dirty="0">
                <a:cs typeface="Arial" panose="020B0604020202020204" pitchFamily="34" charset="0"/>
              </a:rPr>
              <a:t> – </a:t>
            </a:r>
            <a:r>
              <a:rPr lang="ru-RU" sz="2400" b="1" dirty="0">
                <a:solidFill>
                  <a:srgbClr val="0038A8"/>
                </a:solidFill>
                <a:cs typeface="Arial" panose="020B0604020202020204" pitchFamily="34" charset="0"/>
              </a:rPr>
              <a:t>драматических</a:t>
            </a:r>
            <a:r>
              <a:rPr lang="ru-RU" sz="2400" b="1" dirty="0">
                <a:cs typeface="Arial" panose="020B0604020202020204" pitchFamily="34" charset="0"/>
              </a:rPr>
              <a:t> и </a:t>
            </a:r>
            <a:r>
              <a:rPr lang="ru-RU" sz="2400" b="1" dirty="0">
                <a:solidFill>
                  <a:srgbClr val="0038A8"/>
                </a:solidFill>
                <a:cs typeface="Arial" panose="020B0604020202020204" pitchFamily="34" charset="0"/>
              </a:rPr>
              <a:t>музыкальных</a:t>
            </a:r>
            <a:r>
              <a:rPr lang="ru-RU" sz="2400" b="1" dirty="0">
                <a:cs typeface="Arial" panose="020B0604020202020204" pitchFamily="34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  <a:r>
              <a:rPr lang="ru-RU" sz="2400" b="1" dirty="0">
                <a:cs typeface="Arial" panose="020B0604020202020204" pitchFamily="34" charset="0"/>
              </a:rPr>
              <a:t> – </a:t>
            </a:r>
            <a:r>
              <a:rPr lang="ru-RU" sz="2400" b="1" dirty="0">
                <a:solidFill>
                  <a:srgbClr val="0038A8"/>
                </a:solidFill>
                <a:cs typeface="Arial" panose="020B0604020202020204" pitchFamily="34" charset="0"/>
              </a:rPr>
              <a:t>детских</a:t>
            </a:r>
            <a:r>
              <a:rPr lang="ru-RU" sz="2400" b="1" dirty="0">
                <a:cs typeface="Arial" panose="020B0604020202020204" pitchFamily="34" charset="0"/>
              </a:rPr>
              <a:t> и </a:t>
            </a: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юного</a:t>
            </a:r>
            <a:r>
              <a:rPr lang="ru-RU" sz="2400" b="1" dirty="0"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зрителя</a:t>
            </a:r>
            <a:r>
              <a:rPr lang="ru-RU" sz="2400" b="1" dirty="0">
                <a:cs typeface="Arial" panose="020B0604020202020204" pitchFamily="34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r>
              <a:rPr lang="ru-RU" sz="2400" b="1" dirty="0">
                <a:cs typeface="Arial" panose="020B0604020202020204" pitchFamily="34" charset="0"/>
              </a:rPr>
              <a:t> – </a:t>
            </a:r>
            <a:r>
              <a:rPr lang="ru-RU" sz="2400" b="1" dirty="0">
                <a:solidFill>
                  <a:srgbClr val="0000CC"/>
                </a:solidFill>
                <a:cs typeface="Arial" panose="020B0604020202020204" pitchFamily="34" charset="0"/>
              </a:rPr>
              <a:t>оперы и балета</a:t>
            </a:r>
            <a:r>
              <a:rPr lang="ru-RU" sz="2400" b="1" dirty="0"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2400" b="1" dirty="0">
                <a:cs typeface="Arial" panose="020B0604020202020204" pitchFamily="34" charset="0"/>
              </a:rPr>
              <a:t>В 2019 году их посетило более </a:t>
            </a:r>
            <a:r>
              <a:rPr 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1,8 миллиона </a:t>
            </a:r>
            <a:r>
              <a:rPr lang="ru-RU" sz="2400" b="1" dirty="0">
                <a:cs typeface="Arial" panose="020B0604020202020204" pitchFamily="34" charset="0"/>
              </a:rPr>
              <a:t>зрителей.</a:t>
            </a:r>
          </a:p>
        </p:txBody>
      </p:sp>
      <p:pic>
        <p:nvPicPr>
          <p:cNvPr id="48130" name="Picture 2" descr="https://avatars.mds.yandex.net/get-pdb/51720/9ea8ebd9-1c00-4741-9aef-d08355264c75/s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07" b="13960"/>
          <a:stretch/>
        </p:blipFill>
        <p:spPr bwMode="auto">
          <a:xfrm>
            <a:off x="395536" y="1916832"/>
            <a:ext cx="8352928" cy="454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75395"/>
      </p:ext>
    </p:extLst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По большинству показателей, количеству студентов учреждений </a:t>
            </a:r>
            <a:r>
              <a:rPr lang="ru-RU" sz="2400" b="1" dirty="0">
                <a:solidFill>
                  <a:srgbClr val="0000CC"/>
                </a:solidFill>
              </a:rPr>
              <a:t>высшего</a:t>
            </a:r>
            <a:r>
              <a:rPr lang="ru-RU" sz="2400" b="1" dirty="0"/>
              <a:t> образования на 10 тыс. населения Беларусь находится на уровне развитых стран Европы. </a:t>
            </a:r>
          </a:p>
        </p:txBody>
      </p:sp>
      <p:pic>
        <p:nvPicPr>
          <p:cNvPr id="4098" name="Picture 2" descr="https://narodna-pravda.ua/wp-content/uploads/2018/11/bigstock_happy_group_of_students_in_the_29868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8"/>
          <a:stretch/>
        </p:blipFill>
        <p:spPr bwMode="auto">
          <a:xfrm>
            <a:off x="395536" y="1628800"/>
            <a:ext cx="8376865" cy="4844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31591"/>
      </p:ext>
    </p:extLst>
  </p:cSld>
  <p:clrMapOvr>
    <a:masterClrMapping/>
  </p:clrMapOvr>
  <p:transition spd="slow"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cs typeface="Arial" panose="020B0604020202020204" pitchFamily="34" charset="0"/>
              </a:rPr>
              <a:t>Крупнейшей библиотекой страны является </a:t>
            </a:r>
            <a:r>
              <a:rPr lang="ru-RU" sz="2400" b="1" dirty="0">
                <a:solidFill>
                  <a:srgbClr val="0038A8"/>
                </a:solidFill>
                <a:cs typeface="Arial" panose="020B0604020202020204" pitchFamily="34" charset="0"/>
              </a:rPr>
              <a:t>Национальная библиотека Беларуси. </a:t>
            </a:r>
            <a:r>
              <a:rPr lang="ru-RU" sz="2400" b="1" dirty="0"/>
              <a:t>На февраль 2018 года библиотека содержала </a:t>
            </a:r>
            <a:r>
              <a:rPr lang="ru-RU" sz="2400" b="1" dirty="0">
                <a:solidFill>
                  <a:srgbClr val="FF0000"/>
                </a:solidFill>
              </a:rPr>
              <a:t>более 9,8 млн </a:t>
            </a:r>
            <a:r>
              <a:rPr lang="ru-RU" sz="2400" b="1" dirty="0"/>
              <a:t>единиц хранения на различных носителях.</a:t>
            </a:r>
            <a:r>
              <a:rPr lang="ru-RU" sz="2400" b="1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9154" name="Picture 2" descr="https://img-fotki.yandex.ru/get/4403/231981478.50/0_12bc1b_f5d1d8b6_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38"/>
          <a:stretch/>
        </p:blipFill>
        <p:spPr bwMode="auto">
          <a:xfrm>
            <a:off x="395536" y="1844824"/>
            <a:ext cx="8289991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557138"/>
      </p:ext>
    </p:extLst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 Учреждения образования размещены равномерно по всей стране. Система образования включает учреждения, позволяющие реализовывать образовательные программы различного уровня.</a:t>
            </a:r>
          </a:p>
        </p:txBody>
      </p:sp>
      <p:pic>
        <p:nvPicPr>
          <p:cNvPr id="1026" name="Picture 2" descr="https://s9.stc.all.kpcdn.net/share/i/12/8008647/inx960x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3" b="9447"/>
          <a:stretch/>
        </p:blipFill>
        <p:spPr bwMode="auto">
          <a:xfrm>
            <a:off x="467544" y="1959992"/>
            <a:ext cx="8208911" cy="4421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67420"/>
      </p:ext>
    </p:extLst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Основные виды и количество учреждений образования в Беларуси, 2017 г.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97046" y="1545852"/>
            <a:ext cx="8007402" cy="4691460"/>
            <a:chOff x="467544" y="1700808"/>
            <a:chExt cx="8007402" cy="469146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82058" y="1715322"/>
              <a:ext cx="6228000" cy="773640"/>
            </a:xfrm>
            <a:prstGeom prst="rect">
              <a:avLst/>
            </a:prstGeom>
            <a:solidFill>
              <a:srgbClr val="FFCCCC"/>
            </a:solidFill>
            <a:ln>
              <a:solidFill>
                <a:srgbClr val="FFFF00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0000CC"/>
                  </a:solidFill>
                  <a:latin typeface="Arial Black" panose="020B0A04020102020204" pitchFamily="34" charset="0"/>
                </a:rPr>
                <a:t>Дошкольное образование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67544" y="2583352"/>
              <a:ext cx="6264696" cy="773640"/>
            </a:xfrm>
            <a:prstGeom prst="rect">
              <a:avLst/>
            </a:prstGeom>
            <a:solidFill>
              <a:srgbClr val="FFCCCC"/>
            </a:solidFill>
            <a:ln>
              <a:solidFill>
                <a:srgbClr val="FFFF00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0000CC"/>
                  </a:solidFill>
                  <a:latin typeface="Arial Black" panose="020B0A04020102020204" pitchFamily="34" charset="0"/>
                </a:rPr>
                <a:t>Общее среднее образование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67544" y="3447448"/>
              <a:ext cx="6264696" cy="1061672"/>
            </a:xfrm>
            <a:prstGeom prst="rect">
              <a:avLst/>
            </a:prstGeom>
            <a:solidFill>
              <a:srgbClr val="FFCCCC"/>
            </a:solidFill>
            <a:ln>
              <a:solidFill>
                <a:srgbClr val="FFFF00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0000CC"/>
                  </a:solidFill>
                  <a:latin typeface="Arial Black" panose="020B0A04020102020204" pitchFamily="34" charset="0"/>
                </a:rPr>
                <a:t>Профессионально-техническое образование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67544" y="4609594"/>
              <a:ext cx="6264696" cy="907638"/>
            </a:xfrm>
            <a:prstGeom prst="rect">
              <a:avLst/>
            </a:prstGeom>
            <a:solidFill>
              <a:srgbClr val="FFCCCC"/>
            </a:solidFill>
            <a:ln>
              <a:solidFill>
                <a:srgbClr val="FFFF00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0000CC"/>
                  </a:solidFill>
                  <a:latin typeface="Arial Black" panose="020B0A04020102020204" pitchFamily="34" charset="0"/>
                </a:rPr>
                <a:t>Среднее специальное образование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67544" y="5607688"/>
              <a:ext cx="6264696" cy="773640"/>
            </a:xfrm>
            <a:prstGeom prst="rect">
              <a:avLst/>
            </a:prstGeom>
            <a:solidFill>
              <a:srgbClr val="FFCCCC"/>
            </a:solidFill>
            <a:ln>
              <a:solidFill>
                <a:srgbClr val="FFFF00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0000CC"/>
                  </a:solidFill>
                  <a:latin typeface="Arial Black" panose="020B0A04020102020204" pitchFamily="34" charset="0"/>
                </a:rPr>
                <a:t>Высшее образование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890770" y="5618268"/>
              <a:ext cx="1584176" cy="774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51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876256" y="4627682"/>
              <a:ext cx="1584176" cy="8895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226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876256" y="3472542"/>
              <a:ext cx="1556272" cy="103657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182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876256" y="2579418"/>
              <a:ext cx="1555710" cy="756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3067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876256" y="1700808"/>
              <a:ext cx="1555710" cy="756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3812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6568670"/>
      </p:ext>
    </p:extLst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К учреждениям </a:t>
            </a:r>
            <a:r>
              <a:rPr lang="ru-RU" sz="2400" b="1" dirty="0">
                <a:solidFill>
                  <a:srgbClr val="C00000"/>
                </a:solidFill>
              </a:rPr>
              <a:t>дошкольного образования </a:t>
            </a:r>
            <a:r>
              <a:rPr lang="ru-RU" sz="2400" b="1" dirty="0"/>
              <a:t>относятся </a:t>
            </a:r>
            <a:r>
              <a:rPr lang="ru-RU" sz="2400" b="1" dirty="0">
                <a:solidFill>
                  <a:srgbClr val="0000CC"/>
                </a:solidFill>
              </a:rPr>
              <a:t>ясли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00CC"/>
                </a:solidFill>
              </a:rPr>
              <a:t>ясли-сады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00CC"/>
                </a:solidFill>
              </a:rPr>
              <a:t>детские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0000CC"/>
                </a:solidFill>
              </a:rPr>
              <a:t>сады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0000CC"/>
                </a:solidFill>
              </a:rPr>
              <a:t>санаторные ясли-сады и детские сады, дошкольные центры развития ребёнка</a:t>
            </a:r>
            <a:r>
              <a:rPr lang="ru-RU" sz="2400" b="1" dirty="0"/>
              <a:t>, которые посещают более </a:t>
            </a:r>
            <a:r>
              <a:rPr lang="ru-RU" sz="2400" b="1" dirty="0">
                <a:solidFill>
                  <a:srgbClr val="FF0000"/>
                </a:solidFill>
              </a:rPr>
              <a:t>75 %</a:t>
            </a:r>
            <a:r>
              <a:rPr lang="ru-RU" sz="2400" b="1" dirty="0"/>
              <a:t> детей дошкольного возраста.</a:t>
            </a:r>
          </a:p>
        </p:txBody>
      </p:sp>
      <p:pic>
        <p:nvPicPr>
          <p:cNvPr id="6146" name="Picture 2" descr="http://nashkraj.by/upload/news/d89/d8941ec4a280fc02ca9c632326d30ab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6" b="8252"/>
          <a:stretch/>
        </p:blipFill>
        <p:spPr bwMode="auto">
          <a:xfrm>
            <a:off x="467544" y="1989573"/>
            <a:ext cx="8239125" cy="4469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807227"/>
      </p:ext>
    </p:extLst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gto-normativy.ru/wp-content/uploads/2019/12/Dets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"/>
          <a:stretch/>
        </p:blipFill>
        <p:spPr bwMode="auto">
          <a:xfrm>
            <a:off x="427346" y="1916832"/>
            <a:ext cx="8273317" cy="4556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Общее число учреждений в последние годы уменьшилось и составляет около </a:t>
            </a:r>
            <a:r>
              <a:rPr lang="ru-RU" sz="2400" b="1" dirty="0">
                <a:solidFill>
                  <a:srgbClr val="FF0000"/>
                </a:solidFill>
              </a:rPr>
              <a:t>3800</a:t>
            </a:r>
            <a:r>
              <a:rPr lang="ru-RU" sz="2400" b="1" dirty="0"/>
              <a:t>. Количество детей, посещающих дошкольные учреждения, в последние годы растёт и составляет более </a:t>
            </a:r>
            <a:r>
              <a:rPr lang="ru-RU" sz="2400" b="1" dirty="0">
                <a:solidFill>
                  <a:srgbClr val="FF0000"/>
                </a:solidFill>
              </a:rPr>
              <a:t>420 тыс</a:t>
            </a:r>
            <a:r>
              <a:rPr lang="ru-RU" sz="2400" b="1" dirty="0"/>
              <a:t>. человек. Наибольший охват детей такими учреждениями в </a:t>
            </a:r>
            <a:r>
              <a:rPr lang="ru-RU" sz="2400" b="1" dirty="0">
                <a:solidFill>
                  <a:srgbClr val="0000CC"/>
                </a:solidFill>
              </a:rPr>
              <a:t>Минске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84074"/>
      </p:ext>
    </p:extLst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1484</Words>
  <Application>Microsoft Office PowerPoint</Application>
  <PresentationFormat>Экран (4:3)</PresentationFormat>
  <Paragraphs>75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 &amp; SanBuild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1968</dc:creator>
  <cp:lastModifiedBy>admin</cp:lastModifiedBy>
  <cp:revision>39</cp:revision>
  <dcterms:created xsi:type="dcterms:W3CDTF">2020-02-04T19:01:45Z</dcterms:created>
  <dcterms:modified xsi:type="dcterms:W3CDTF">2024-04-04T09:55:48Z</dcterms:modified>
</cp:coreProperties>
</file>