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4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633A39B-640A-487C-8B79-50EFEDC7476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24C60BB-84AF-478C-A7E9-B37CD436EA6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3A39B-640A-487C-8B79-50EFEDC7476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C60BB-84AF-478C-A7E9-B37CD436E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4633A39B-640A-487C-8B79-50EFEDC7476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24C60BB-84AF-478C-A7E9-B37CD436E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3A39B-640A-487C-8B79-50EFEDC7476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C60BB-84AF-478C-A7E9-B37CD436E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33A39B-640A-487C-8B79-50EFEDC7476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24C60BB-84AF-478C-A7E9-B37CD436EA6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3A39B-640A-487C-8B79-50EFEDC7476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C60BB-84AF-478C-A7E9-B37CD436E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3A39B-640A-487C-8B79-50EFEDC7476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C60BB-84AF-478C-A7E9-B37CD436E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3A39B-640A-487C-8B79-50EFEDC7476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C60BB-84AF-478C-A7E9-B37CD436E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633A39B-640A-487C-8B79-50EFEDC7476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C60BB-84AF-478C-A7E9-B37CD436E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3A39B-640A-487C-8B79-50EFEDC7476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C60BB-84AF-478C-A7E9-B37CD436EA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633A39B-640A-487C-8B79-50EFEDC7476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24C60BB-84AF-478C-A7E9-B37CD436EA6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4633A39B-640A-487C-8B79-50EFEDC74761}" type="datetimeFigureOut">
              <a:rPr lang="ru-RU" smtClean="0"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24C60BB-84AF-478C-A7E9-B37CD436EA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237580" cy="2868168"/>
          </a:xfrm>
        </p:spPr>
        <p:txBody>
          <a:bodyPr/>
          <a:lstStyle/>
          <a:p>
            <a:r>
              <a:rPr lang="ru-RU" dirty="0" smtClean="0"/>
              <a:t>Каталог </a:t>
            </a:r>
            <a:br>
              <a:rPr lang="ru-RU" dirty="0" smtClean="0"/>
            </a:br>
            <a:r>
              <a:rPr lang="ru-RU" dirty="0" smtClean="0">
                <a:solidFill>
                  <a:srgbClr val="92D050"/>
                </a:solidFill>
              </a:rPr>
              <a:t>«Культурное наследие </a:t>
            </a:r>
            <a:r>
              <a:rPr lang="ru-RU" dirty="0" err="1" smtClean="0">
                <a:solidFill>
                  <a:srgbClr val="92D050"/>
                </a:solidFill>
              </a:rPr>
              <a:t>Могилёвщины</a:t>
            </a:r>
            <a:r>
              <a:rPr lang="ru-RU" dirty="0" smtClean="0">
                <a:solidFill>
                  <a:srgbClr val="92D050"/>
                </a:solidFill>
              </a:rPr>
              <a:t>»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(нематериальные ценности)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217" y="4797151"/>
            <a:ext cx="5318701" cy="1763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0524">
            <a:off x="125919" y="4099102"/>
            <a:ext cx="3846269" cy="22215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763284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Охрана нематериального </a:t>
            </a:r>
            <a:r>
              <a:rPr lang="ru-RU" dirty="0"/>
              <a:t>культурного наследия вызывает интерес для всего человечества – это ключевое и главное положение Международной конвенции об охране нематериального культурного наследия, принятой Генеральной конференцией Организации Объединенных Наций по вопросам образования, науки и культуры (ЮНЕСКО) в октябре 2003 года. 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Главным документом в данном направлении является Закон Республики Беларусь «Аб </a:t>
            </a:r>
            <a:r>
              <a:rPr lang="ru-RU" dirty="0" err="1"/>
              <a:t>ахове</a:t>
            </a:r>
            <a:r>
              <a:rPr lang="ru-RU" dirty="0"/>
              <a:t> </a:t>
            </a:r>
            <a:r>
              <a:rPr lang="ru-RU" dirty="0" err="1"/>
              <a:t>гісторыка-культурнай</a:t>
            </a:r>
            <a:r>
              <a:rPr lang="ru-RU" dirty="0"/>
              <a:t> </a:t>
            </a:r>
            <a:r>
              <a:rPr lang="ru-RU" dirty="0" err="1"/>
              <a:t>спадчыны</a:t>
            </a:r>
            <a:r>
              <a:rPr lang="ru-RU" dirty="0"/>
              <a:t> </a:t>
            </a:r>
            <a:r>
              <a:rPr lang="ru-RU" dirty="0" err="1"/>
              <a:t>Рэспублікі</a:t>
            </a:r>
            <a:r>
              <a:rPr lang="ru-RU" dirty="0"/>
              <a:t> Беларусь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/>
              <a:t>Государственная политика Беларуси в сфере культуры направлена на сохранение самобытности культуры белорусского народа и национальных традиций, возрождение, сохранение и развитие культурного наследия, обеспеченности доступности культурных ценностей для всего населения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dirty="0"/>
              <a:t>На территории Могилевской области имеется 18 элементов нематериального культурного наследия, включенных в Государственный список историко-культурных ценностей Республики Беларусь. 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5157192"/>
            <a:ext cx="2484965" cy="1435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0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1500" dirty="0" smtClean="0">
                <a:solidFill>
                  <a:srgbClr val="92D050"/>
                </a:solidFill>
              </a:rPr>
              <a:t>И</a:t>
            </a:r>
            <a:endParaRPr lang="ru-RU" sz="11500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Искусство </a:t>
            </a:r>
            <a:r>
              <a:rPr lang="ru-RU" sz="3200" dirty="0" err="1" smtClean="0"/>
              <a:t>вытинанки</a:t>
            </a:r>
            <a:r>
              <a:rPr lang="ru-RU" sz="3200" dirty="0" smtClean="0"/>
              <a:t> Могилёвской области </a:t>
            </a:r>
            <a:endParaRPr lang="ru-RU" sz="3200" dirty="0"/>
          </a:p>
          <a:p>
            <a:endParaRPr lang="ru-RU" sz="32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8" b="14678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54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0"/>
            <a:ext cx="3429000" cy="2276872"/>
          </a:xfrm>
        </p:spPr>
        <p:txBody>
          <a:bodyPr>
            <a:normAutofit/>
          </a:bodyPr>
          <a:lstStyle/>
          <a:p>
            <a:r>
              <a:rPr lang="ru-RU" sz="11500" dirty="0">
                <a:solidFill>
                  <a:srgbClr val="92D050"/>
                </a:solidFill>
              </a:rPr>
              <a:t>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400" dirty="0"/>
              <a:t>О</a:t>
            </a:r>
            <a:r>
              <a:rPr lang="ru-RU" sz="2400" dirty="0" smtClean="0"/>
              <a:t>бразы  и технология изделий </a:t>
            </a:r>
            <a:r>
              <a:rPr lang="ru-RU" sz="2400" dirty="0" err="1" smtClean="0"/>
              <a:t>глиненных</a:t>
            </a:r>
            <a:r>
              <a:rPr lang="ru-RU" sz="2400" dirty="0" smtClean="0"/>
              <a:t> народных игрушек-свистулек Могилёвского </a:t>
            </a:r>
            <a:r>
              <a:rPr lang="ru-RU" sz="2400" dirty="0" err="1" smtClean="0"/>
              <a:t>Поднепровья</a:t>
            </a:r>
            <a:endParaRPr lang="ru-RU" sz="24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>
            <a:fillRect/>
          </a:stretch>
        </p:blipFill>
        <p:spPr bwMode="auto"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887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260648"/>
            <a:ext cx="3429000" cy="1872208"/>
          </a:xfrm>
        </p:spPr>
        <p:txBody>
          <a:bodyPr>
            <a:noAutofit/>
          </a:bodyPr>
          <a:lstStyle/>
          <a:p>
            <a:r>
              <a:rPr lang="ru-RU" sz="13800" dirty="0" smtClean="0">
                <a:solidFill>
                  <a:srgbClr val="92D050"/>
                </a:solidFill>
              </a:rPr>
              <a:t>Т</a:t>
            </a:r>
            <a:endParaRPr lang="ru-RU" sz="13800" dirty="0">
              <a:solidFill>
                <a:srgbClr val="92D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220072" y="2996952"/>
            <a:ext cx="3744416" cy="309634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n w="500">
                  <a:solidFill>
                    <a:srgbClr val="CCDDEA">
                      <a:shade val="10000"/>
                      <a:satMod val="135000"/>
                    </a:srgbClr>
                  </a:solidFill>
                </a:ln>
                <a:ea typeface="+mj-ea"/>
                <a:cs typeface="+mj-cs"/>
              </a:rPr>
              <a:t>Технология гончарных изделий мастерами </a:t>
            </a:r>
            <a:r>
              <a:rPr lang="ru-RU" sz="2800" b="1" dirty="0" err="1">
                <a:ln w="500">
                  <a:solidFill>
                    <a:srgbClr val="CCDDEA">
                      <a:shade val="10000"/>
                      <a:satMod val="135000"/>
                    </a:srgbClr>
                  </a:solidFill>
                </a:ln>
                <a:ea typeface="+mj-ea"/>
                <a:cs typeface="+mj-cs"/>
              </a:rPr>
              <a:t>Б</a:t>
            </a:r>
            <a:r>
              <a:rPr lang="ru-RU" sz="2800" b="1" dirty="0" err="1" smtClean="0">
                <a:ln w="500">
                  <a:solidFill>
                    <a:srgbClr val="CCDDEA">
                      <a:shade val="10000"/>
                      <a:satMod val="135000"/>
                    </a:srgbClr>
                  </a:solidFill>
                </a:ln>
                <a:ea typeface="+mj-ea"/>
                <a:cs typeface="+mj-cs"/>
              </a:rPr>
              <a:t>обруйского</a:t>
            </a:r>
            <a:r>
              <a:rPr lang="ru-RU" sz="2800" b="1" dirty="0" smtClean="0">
                <a:ln w="500">
                  <a:solidFill>
                    <a:srgbClr val="CCDDEA">
                      <a:shade val="10000"/>
                      <a:satMod val="135000"/>
                    </a:srgbClr>
                  </a:solidFill>
                </a:ln>
                <a:ea typeface="+mj-ea"/>
                <a:cs typeface="+mj-cs"/>
              </a:rPr>
              <a:t> района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20072" y="3105834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3" r="13623"/>
          <a:stretch>
            <a:fillRect/>
          </a:stretch>
        </p:blipFill>
        <p:spPr bwMode="auto">
          <a:xfrm>
            <a:off x="1259632" y="1241629"/>
            <a:ext cx="3728409" cy="3728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0092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548680"/>
            <a:ext cx="3429000" cy="1493912"/>
          </a:xfrm>
        </p:spPr>
        <p:txBody>
          <a:bodyPr>
            <a:normAutofit fontScale="90000"/>
          </a:bodyPr>
          <a:lstStyle/>
          <a:p>
            <a:r>
              <a:rPr lang="ru-RU" sz="11500" dirty="0" smtClean="0">
                <a:solidFill>
                  <a:srgbClr val="92D050"/>
                </a:solidFill>
              </a:rPr>
              <a:t>Т</a:t>
            </a:r>
            <a:endParaRPr lang="ru-RU" sz="11500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64088" y="2519809"/>
            <a:ext cx="3429000" cy="1920240"/>
          </a:xfrm>
        </p:spPr>
        <p:txBody>
          <a:bodyPr>
            <a:noAutofit/>
          </a:bodyPr>
          <a:lstStyle/>
          <a:p>
            <a:r>
              <a:rPr lang="ru-RU" sz="3200" dirty="0"/>
              <a:t>Традиция изделий соломенных пауков в Быховском районе</a:t>
            </a: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>
            <a:fillRect/>
          </a:stretch>
        </p:blipFill>
        <p:spPr bwMode="auto">
          <a:xfrm>
            <a:off x="971600" y="1412776"/>
            <a:ext cx="4206240" cy="4206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83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476672"/>
            <a:ext cx="3429000" cy="1656184"/>
          </a:xfrm>
        </p:spPr>
        <p:txBody>
          <a:bodyPr>
            <a:normAutofit fontScale="90000"/>
          </a:bodyPr>
          <a:lstStyle/>
          <a:p>
            <a:r>
              <a:rPr lang="ru-RU" sz="11500" dirty="0" smtClean="0">
                <a:solidFill>
                  <a:srgbClr val="92D050"/>
                </a:solidFill>
              </a:rPr>
              <a:t>Х</a:t>
            </a:r>
            <a:endParaRPr lang="ru-RU" sz="11500" dirty="0">
              <a:solidFill>
                <a:srgbClr val="92D05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Художественные практики </a:t>
            </a:r>
            <a:r>
              <a:rPr lang="ru-RU" sz="2800" dirty="0" err="1" smtClean="0"/>
              <a:t>соломоплетения</a:t>
            </a:r>
            <a:r>
              <a:rPr lang="ru-RU" sz="2800" dirty="0" smtClean="0"/>
              <a:t> Могилёвской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79" b="16679"/>
          <a:stretch>
            <a:fillRect/>
          </a:stretch>
        </p:blipFill>
        <p:spPr bwMode="auto">
          <a:xfrm>
            <a:off x="1115616" y="836712"/>
            <a:ext cx="324036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01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91</TotalTime>
  <Words>86</Words>
  <Application>Microsoft Office PowerPoint</Application>
  <PresentationFormat>Экран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Каталог  «Культурное наследие Могилёвщины»</vt:lpstr>
      <vt:lpstr>Презентация PowerPoint</vt:lpstr>
      <vt:lpstr>И</vt:lpstr>
      <vt:lpstr>О</vt:lpstr>
      <vt:lpstr>Т</vt:lpstr>
      <vt:lpstr>Т</vt:lpstr>
      <vt:lpstr>Х</vt:lpstr>
    </vt:vector>
  </TitlesOfParts>
  <Company>SPecialiST RePack, SanBuild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Каталог  «Культурное наследие Могилёвщины»</dc:title>
  <dc:creator>Admin</dc:creator>
  <cp:lastModifiedBy>Admin</cp:lastModifiedBy>
  <cp:revision>11</cp:revision>
  <dcterms:created xsi:type="dcterms:W3CDTF">2024-03-19T18:53:01Z</dcterms:created>
  <dcterms:modified xsi:type="dcterms:W3CDTF">2024-03-19T20:29:26Z</dcterms:modified>
</cp:coreProperties>
</file>