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307" r:id="rId6"/>
    <p:sldId id="258" r:id="rId7"/>
    <p:sldId id="304" r:id="rId8"/>
    <p:sldId id="305" r:id="rId9"/>
    <p:sldId id="306" r:id="rId10"/>
    <p:sldId id="289" r:id="rId11"/>
    <p:sldId id="309" r:id="rId12"/>
    <p:sldId id="308" r:id="rId13"/>
    <p:sldId id="303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FE7DA2-9DA1-4667-8DB0-50B1079C906F}" type="datetime1">
              <a:rPr lang="ru-RU" smtClean="0"/>
              <a:t>13.02.2024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580E22-1D17-421F-961D-4F4411209D8C}" type="datetime1">
              <a:rPr lang="ru-RU" noProof="0" smtClean="0"/>
              <a:t>13.02.2024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1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148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9418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722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Дата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0" name="Дата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1" name="Нижний колонтитул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5" name="Дата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56" name="Нижний колонтитул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57" name="Номер слайда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чки, содержимое и картинка в рамк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0" name="Место для изображения из Интернета 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4" name="Место для изображения из Интернета 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8" name="Место для изображения из Интернета 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62" name="Дата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4" name="Нижний колонтитул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6" name="Номер слайда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3 объек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8" name="Место для изображения из Интернета 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0" name="Место для изображения из Интернета 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72" name="Текст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3" name="Место для изображения из Интернета 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74" name="Дата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5" name="Нижний колонтитул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6" name="Номер слайда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этот значок, чтобы добавить изображение из Интернета</a:t>
            </a:r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5" name="Нижний колонтитул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Дата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2 рисун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большой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8" name="Нижний колонтитул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 в рамк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112" name="Дата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13" name="Нижний колонтитул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14" name="Номер слайда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1" name="Текст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3" name="Текст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7" name="Рисунок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Рисунок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Рисунок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чее содержимо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78" name="Текст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 </a:t>
            </a:r>
          </a:p>
        </p:txBody>
      </p:sp>
      <p:sp>
        <p:nvSpPr>
          <p:cNvPr id="93" name="Дата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94" name="Нижний колонтитул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95" name="Номер слайда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721453"/>
            <a:ext cx="5679621" cy="298648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«От семьи тропинка к роду и народу»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5298" y="4095502"/>
            <a:ext cx="4949505" cy="1810348"/>
          </a:xfrm>
        </p:spPr>
        <p:txBody>
          <a:bodyPr rtlCol="0">
            <a:normAutofit/>
          </a:bodyPr>
          <a:lstStyle/>
          <a:p>
            <a:pPr algn="just" rtl="0"/>
            <a:r>
              <a:rPr lang="ru-RU" b="1" dirty="0" err="1"/>
              <a:t>Касабуцкая</a:t>
            </a:r>
            <a:r>
              <a:rPr lang="ru-RU" b="1" dirty="0"/>
              <a:t> Марина Анатольевна, учитель трудового обучения государственного учреждения образования «Средняя школа № 42 г. Могилева», Республика Беларусь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802E034-957D-4F1B-A1BD-E93D7A27ABC1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47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846C8DF-DE75-48AC-AA67-A430238BB9CD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166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AC022FCB-AE26-4E7C-93F3-6450D8CFE2A5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673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Спасибо за внимание!</a:t>
            </a:r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582F04BB-2151-48C9-B2F9-0353C8536D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4F47A7-3743-4C4A-BEB0-6EF1970DB1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3774" r="2377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E71B66-C8EC-410C-B32F-6B85DC8499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7086" r="170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0F505A-227D-4FC6-A999-C5FD11BD8F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6821" b="168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274DA-BE48-449A-ABEC-A29C918F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31" y="1325461"/>
            <a:ext cx="4890782" cy="5030889"/>
          </a:xfrm>
        </p:spPr>
        <p:txBody>
          <a:bodyPr>
            <a:no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В Республике Беларусь гражданское и патриотическое воспитание подрастающего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поколения является одним из стратегических направлений государственной идеологии и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особым направлением воспитательной работы в учреждениях образования. </a:t>
            </a:r>
            <a:endParaRPr lang="ru-BY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892838-7FFC-4C3C-985D-EB2D641E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</a:t>
            </a:fld>
            <a:endParaRPr lang="ru-RU" noProof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B5C5526-8A43-4BA4-AACC-190F31C018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167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A85D1318-B546-4918-AE7A-95139FA75358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4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4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349" y="1065401"/>
            <a:ext cx="6048463" cy="1711355"/>
          </a:xfrm>
        </p:spPr>
        <p:txBody>
          <a:bodyPr rtlCol="0">
            <a:normAutofit/>
          </a:bodyPr>
          <a:lstStyle/>
          <a:p>
            <a:pPr algn="ctr" rtl="0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«Семья - исток всего, начало всех начал и начинать стоит                                 с воспитания в семье».</a:t>
            </a:r>
            <a:endParaRPr lang="ru-RU" sz="2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204595"/>
            <a:ext cx="4603750" cy="2885056"/>
          </a:xfrm>
        </p:spPr>
        <p:txBody>
          <a:bodyPr vert="horz" lIns="0" tIns="45720" rIns="91440" bIns="45720" rtlCol="0" anchor="t">
            <a:noAutofit/>
          </a:bodyPr>
          <a:lstStyle/>
          <a:p>
            <a:pPr algn="l"/>
            <a:r>
              <a:rPr lang="ru-RU" sz="2400" b="0" i="1" dirty="0">
                <a:effectLst/>
                <a:latin typeface="Arial" panose="020B0604020202020204" pitchFamily="34" charset="0"/>
              </a:rPr>
              <a:t>Семья играет определяющую роль в становлении личности ребенка, в первую</a:t>
            </a:r>
            <a:br>
              <a:rPr lang="ru-RU" sz="2400" b="0" i="1" dirty="0">
                <a:effectLst/>
                <a:latin typeface="Times New Roman" panose="02020603050405020304" pitchFamily="18" charset="0"/>
              </a:rPr>
            </a:br>
            <a:r>
              <a:rPr lang="ru-RU" sz="2400" b="0" i="1" dirty="0">
                <a:effectLst/>
                <a:latin typeface="Arial" panose="020B0604020202020204" pitchFamily="34" charset="0"/>
              </a:rPr>
              <a:t>очередь, в семье сохраняются и передаются духовно-нравственные ценности, социальные</a:t>
            </a:r>
            <a:br>
              <a:rPr lang="ru-RU" sz="2400" b="0" i="1" dirty="0">
                <a:effectLst/>
                <a:latin typeface="Times New Roman" panose="02020603050405020304" pitchFamily="18" charset="0"/>
              </a:rPr>
            </a:br>
            <a:r>
              <a:rPr lang="ru-RU" sz="2400" b="0" i="1" dirty="0">
                <a:effectLst/>
                <a:latin typeface="Arial" panose="020B0604020202020204" pitchFamily="34" charset="0"/>
              </a:rPr>
              <a:t>нормы и правила.</a:t>
            </a:r>
            <a:endParaRPr lang="ru-RU" sz="2400" b="0" i="1" dirty="0">
              <a:effectLst/>
              <a:latin typeface="Times New Roman" panose="02020603050405020304" pitchFamily="18" charset="0"/>
            </a:endParaRPr>
          </a:p>
          <a:p>
            <a:br>
              <a:rPr lang="ru-RU" sz="2400" i="1" dirty="0"/>
            </a:br>
            <a:endParaRPr lang="ru-RU" sz="2400" i="1" dirty="0"/>
          </a:p>
        </p:txBody>
      </p:sp>
      <p:sp>
        <p:nvSpPr>
          <p:cNvPr id="57" name="Номер слайда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6146DBC-A2FE-4272-83BB-376DBC0A9AD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r="2329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BDDDB-7EFC-4607-90B4-1833AF32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199" y="1350627"/>
            <a:ext cx="4419833" cy="3682767"/>
          </a:xfrm>
        </p:spPr>
        <p:txBody>
          <a:bodyPr>
            <a:normAutofit/>
          </a:bodyPr>
          <a:lstStyle/>
          <a:p>
            <a:r>
              <a:rPr lang="ru-RU" sz="2800" b="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елорусская семья, с ее традициями, была и остается основой</a:t>
            </a:r>
            <a:br>
              <a:rPr lang="ru-RU" sz="2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приобщения ребенка к трудовым и духовно-нравственным взаимоотношениям,                             в обществе, развития его личности. </a:t>
            </a:r>
            <a:endParaRPr lang="ru-BY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3F53A5-2ABA-4C6A-9AEA-5E86C066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</a:t>
            </a:fld>
            <a:endParaRPr lang="ru-RU" noProof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9C344-47E8-4650-A1AC-D1BA68AD13D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99A494E6-850F-4689-92B0-1F3BCCFC8950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r="16620"/>
          <a:stretch>
            <a:fillRect/>
          </a:stretch>
        </p:blipFill>
        <p:spPr bwMode="auto">
          <a:xfrm>
            <a:off x="3433572" y="3438144"/>
            <a:ext cx="3429000" cy="342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01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CB418B-CD0D-4496-9ABC-17CA31A399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6D8C62-4885-40FB-993F-037DF83D30C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r="225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129474-34C8-48BF-8E26-489F2A13A742}"/>
              </a:ext>
            </a:extLst>
          </p:cNvPr>
          <p:cNvSpPr/>
          <p:nvPr/>
        </p:nvSpPr>
        <p:spPr>
          <a:xfrm>
            <a:off x="6417578" y="2491530"/>
            <a:ext cx="1015068" cy="704676"/>
          </a:xfrm>
          <a:prstGeom prst="rect">
            <a:avLst/>
          </a:prstGeom>
          <a:solidFill>
            <a:srgbClr val="D91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750C835-D017-417E-ABBC-3819F039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578" y="1298174"/>
            <a:ext cx="5042832" cy="4875613"/>
          </a:xfrm>
        </p:spPr>
        <p:txBody>
          <a:bodyPr>
            <a:noAutofit/>
          </a:bodyPr>
          <a:lstStyle/>
          <a:p>
            <a:r>
              <a:rPr lang="ru-RU" sz="2800" b="0" i="0" dirty="0">
                <a:effectLst/>
                <a:latin typeface="Arial" panose="020B0604020202020204" pitchFamily="34" charset="0"/>
              </a:rPr>
              <a:t>Воспитание уважения к труду и ответственности происходило в повседневной</a:t>
            </a:r>
            <a:br>
              <a:rPr lang="ru-RU" sz="2800" dirty="0"/>
            </a:br>
            <a:r>
              <a:rPr lang="ru-RU" sz="2800" b="0" i="0" dirty="0">
                <a:effectLst/>
                <a:latin typeface="Arial" panose="020B0604020202020204" pitchFamily="34" charset="0"/>
              </a:rPr>
              <a:t>жизни в семейной атмосфере, где создавались наиболее благоприятные условия для</a:t>
            </a:r>
            <a:br>
              <a:rPr lang="ru-RU" sz="2800" dirty="0"/>
            </a:br>
            <a:r>
              <a:rPr lang="ru-RU" sz="2800" b="0" i="0" dirty="0">
                <a:effectLst/>
                <a:latin typeface="Arial" panose="020B0604020202020204" pitchFamily="34" charset="0"/>
              </a:rPr>
              <a:t>приобретения тех умений и навыков, которыми владели отец и мать.</a:t>
            </a:r>
            <a:br>
              <a:rPr lang="ru-RU" sz="2800" dirty="0"/>
            </a:br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199443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3F3C8-960D-4755-8025-9DE9B623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199" y="1392572"/>
            <a:ext cx="4319165" cy="4496500"/>
          </a:xfrm>
        </p:spPr>
        <p:txBody>
          <a:bodyPr>
            <a:noAutofit/>
          </a:bodyPr>
          <a:lstStyle/>
          <a:p>
            <a:r>
              <a:rPr lang="ru-RU" sz="2800" b="0" i="0" dirty="0">
                <a:effectLst/>
                <a:latin typeface="Arial" panose="020B0604020202020204" pitchFamily="34" charset="0"/>
              </a:rPr>
              <a:t>В прошлом году наше учреждения образования вступило в инновационный проект</a:t>
            </a:r>
            <a:br>
              <a:rPr lang="ru-RU" sz="2800" dirty="0"/>
            </a:br>
            <a:r>
              <a:rPr lang="ru-RU" sz="2800" b="0" i="1" dirty="0">
                <a:effectLst/>
                <a:latin typeface="Arial" panose="020B0604020202020204" pitchFamily="34" charset="0"/>
              </a:rPr>
              <a:t>«Внедрение сетевой модели формирования гражданско-патриотической позиции</a:t>
            </a:r>
            <a:br>
              <a:rPr lang="ru-RU" sz="2800" i="1" dirty="0"/>
            </a:br>
            <a:r>
              <a:rPr lang="ru-RU" sz="2800" b="0" i="1" dirty="0">
                <a:effectLst/>
                <a:latin typeface="Arial" panose="020B0604020202020204" pitchFamily="34" charset="0"/>
              </a:rPr>
              <a:t>обучающихся: региональная модель». </a:t>
            </a:r>
            <a:br>
              <a:rPr lang="ru-RU" sz="2800" dirty="0"/>
            </a:br>
            <a:endParaRPr lang="ru-BY" sz="28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08FBE-4A16-4920-93C8-195C2443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6</a:t>
            </a:fld>
            <a:endParaRPr lang="ru-RU" noProof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E37D1B-423F-404A-AEAF-7753D244C65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AAD6B4-F244-4943-9AE8-B0C9F2009C5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528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72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88" y="436227"/>
            <a:ext cx="4942164" cy="2407641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3100" b="0" dirty="0">
                <a:latin typeface="Arial" panose="020B0604020202020204" pitchFamily="34" charset="0"/>
              </a:rPr>
              <a:t>В</a:t>
            </a:r>
            <a:r>
              <a:rPr lang="ru-RU" sz="3100" b="0" i="0" dirty="0">
                <a:effectLst/>
                <a:latin typeface="Arial" panose="020B0604020202020204" pitchFamily="34" charset="0"/>
              </a:rPr>
              <a:t> рамках сотрудничества семьи и школы создан «Кулинарный проект» - «Готовим вместе по</a:t>
            </a:r>
            <a:br>
              <a:rPr lang="ru-RU" sz="3100" dirty="0"/>
            </a:br>
            <a:r>
              <a:rPr lang="ru-RU" sz="3100" b="0" i="0" dirty="0">
                <a:effectLst/>
                <a:latin typeface="Arial" panose="020B0604020202020204" pitchFamily="34" charset="0"/>
              </a:rPr>
              <a:t>рецептам белорусской кухни»</a:t>
            </a:r>
            <a:br>
              <a:rPr lang="ru-RU" sz="3100" dirty="0"/>
            </a:br>
            <a:br>
              <a:rPr lang="ru-RU" sz="3100" dirty="0"/>
            </a:br>
            <a:endParaRPr lang="ru-RU" sz="3100" dirty="0"/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363BB9FF-7DFC-4C44-BF47-D31C7B2C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67"/>
            <a:ext cx="4391784" cy="29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D8E8C660-E448-48BD-AAB6-3EBF68B0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52" y="3611056"/>
            <a:ext cx="4396180" cy="29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52E3AF-AA3A-4BE5-8A08-C7B4DE73F8A4}"/>
              </a:ext>
            </a:extLst>
          </p:cNvPr>
          <p:cNvSpPr txBox="1"/>
          <p:nvPr/>
        </p:nvSpPr>
        <p:spPr>
          <a:xfrm>
            <a:off x="6568580" y="3175222"/>
            <a:ext cx="5301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В проект 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</a:rPr>
              <a:t>входят ряд мероприятий:</a:t>
            </a:r>
          </a:p>
          <a:p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семейное фольклорное мероприятие «Королева белорусской кухни»;</a:t>
            </a:r>
          </a:p>
          <a:p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</a:rPr>
              <a:t>ряд заседаний </a:t>
            </a:r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круглого стола </a:t>
            </a:r>
          </a:p>
          <a:p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«Небезынтересная информация о белорусской кухне из исторических источников», </a:t>
            </a:r>
          </a:p>
          <a:p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«Миф о вредной и жирной белорусской кухне»;</a:t>
            </a:r>
          </a:p>
          <a:p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мастер-классы по приготовлению белорусских</a:t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национальных блюд, «кулинарные поединки»</a:t>
            </a:r>
            <a:br>
              <a:rPr lang="ru-RU" i="1" dirty="0">
                <a:solidFill>
                  <a:schemeClr val="bg1"/>
                </a:solidFill>
              </a:rPr>
            </a:br>
            <a:endParaRPr lang="ru-BY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9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DF549C-D941-4A33-9D68-FF41F47A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8</a:t>
            </a:fld>
            <a:endParaRPr lang="ru-RU" noProof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C80AC0-8518-45F9-8E08-B44672F36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97" y="786678"/>
            <a:ext cx="4320285" cy="25134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B64C5D-3C02-44EC-9E6A-0FF8C6670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04360" y="3469691"/>
            <a:ext cx="4731887" cy="3040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EC198A-D372-4946-B1C0-00D1E898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31" y="233272"/>
            <a:ext cx="4099318" cy="30401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593E2D-E3F8-42A9-B26D-615C5836D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374" y="3469691"/>
            <a:ext cx="4490632" cy="30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4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8D022-D49A-46F2-B3A4-CFDA86E12E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9</a:t>
            </a:fld>
            <a:endParaRPr lang="ru-RU" noProof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BFFFF6-0D1F-49A7-9295-47C3136BC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94" r="23294"/>
          <a:stretch>
            <a:fillRect/>
          </a:stretch>
        </p:blipFill>
        <p:spPr>
          <a:xfrm>
            <a:off x="581025" y="552450"/>
            <a:ext cx="4608513" cy="574992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225086-384B-42E7-8196-C7661B35BAD6}"/>
              </a:ext>
            </a:extLst>
          </p:cNvPr>
          <p:cNvSpPr/>
          <p:nvPr/>
        </p:nvSpPr>
        <p:spPr>
          <a:xfrm>
            <a:off x="6526635" y="2608976"/>
            <a:ext cx="1023457" cy="578841"/>
          </a:xfrm>
          <a:prstGeom prst="rect">
            <a:avLst/>
          </a:prstGeom>
          <a:solidFill>
            <a:srgbClr val="D91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BAD4770-CF09-4A03-8461-BF1766FB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223" y="913795"/>
            <a:ext cx="4603750" cy="4425950"/>
          </a:xfrm>
        </p:spPr>
        <p:txBody>
          <a:bodyPr>
            <a:normAutofit fontScale="90000"/>
          </a:bodyPr>
          <a:lstStyle/>
          <a:p>
            <a:r>
              <a:rPr lang="ru-RU" sz="3100" b="0" i="0" dirty="0">
                <a:effectLst/>
                <a:latin typeface="Arial" panose="020B0604020202020204" pitchFamily="34" charset="0"/>
              </a:rPr>
              <a:t>«Духовные и гражданско-патриотические ценности, утверждаемые и развиваемые семьей,</a:t>
            </a:r>
            <a:br>
              <a:rPr lang="ru-RU" sz="3100" b="0" i="0" dirty="0">
                <a:effectLst/>
                <a:latin typeface="Times New Roman" panose="02020603050405020304" pitchFamily="18" charset="0"/>
              </a:rPr>
            </a:br>
            <a:r>
              <a:rPr lang="ru-RU" sz="3100" b="0" i="0" dirty="0">
                <a:effectLst/>
                <a:latin typeface="Arial" panose="020B0604020202020204" pitchFamily="34" charset="0"/>
              </a:rPr>
              <a:t>являлись и продолжают оставаться почвой для формирования национального</a:t>
            </a:r>
            <a:br>
              <a:rPr lang="ru-RU" sz="3100" b="0" i="0" dirty="0">
                <a:effectLst/>
                <a:latin typeface="Times New Roman" panose="02020603050405020304" pitchFamily="18" charset="0"/>
              </a:rPr>
            </a:br>
            <a:r>
              <a:rPr lang="ru-RU" sz="3100" b="0" i="0" dirty="0">
                <a:effectLst/>
                <a:latin typeface="Arial" panose="020B0604020202020204" pitchFamily="34" charset="0"/>
              </a:rPr>
              <a:t>самосознания, своей принадлежности к белорусскому народу».</a:t>
            </a:r>
            <a:br>
              <a:rPr lang="ru-RU" sz="3100" b="0" i="0" dirty="0">
                <a:effectLst/>
                <a:latin typeface="Times New Roman" panose="02020603050405020304" pitchFamily="18" charset="0"/>
              </a:rPr>
            </a:br>
            <a:br>
              <a:rPr lang="ru-RU" dirty="0"/>
            </a:b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4145717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396126_TF78298634_Win32" id="{8B639ACD-5B05-4C5C-97DC-256AC6E35E52}" vid="{CADFA20F-6845-40CA-B1D9-2EE2C012F7B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F3269CC-2AC8-48AE-8176-E481F45EB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D31630-1B84-4A08-99C6-CB51F30BB3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C87C8F-F87B-4D7A-AA05-EBC7DA9C67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 для конференции</Template>
  <TotalTime>389</TotalTime>
  <Words>312</Words>
  <Application>Microsoft Office PowerPoint</Application>
  <PresentationFormat>Широкоэкранный</PresentationFormat>
  <Paragraphs>31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Nova</vt:lpstr>
      <vt:lpstr>Times New Roman</vt:lpstr>
      <vt:lpstr>Тема Office</vt:lpstr>
      <vt:lpstr>«От семьи тропинка к роду и народу»</vt:lpstr>
      <vt:lpstr>В Республике Беларусь гражданское и патриотическое воспитание подрастающего поколения является одним из стратегических направлений государственной идеологии и особым направлением воспитательной работы в учреждениях образования. </vt:lpstr>
      <vt:lpstr>«Семья - исток всего, начало всех начал и начинать стоит                                 с воспитания в семье».</vt:lpstr>
      <vt:lpstr>Белорусская семья, с ее традициями, была и остается основой для приобщения ребенка к трудовым и духовно-нравственным взаимоотношениям,                             в обществе, развития его личности. </vt:lpstr>
      <vt:lpstr>Воспитание уважения к труду и ответственности происходило в повседневной жизни в семейной атмосфере, где создавались наиболее благоприятные условия для приобретения тех умений и навыков, которыми владели отец и мать. </vt:lpstr>
      <vt:lpstr>В прошлом году наше учреждения образования вступило в инновационный проект «Внедрение сетевой модели формирования гражданско-патриотической позиции обучающихся: региональная модель».  </vt:lpstr>
      <vt:lpstr>В рамках сотрудничества семьи и школы создан «Кулинарный проект» - «Готовим вместе по рецептам белорусской кухни»  </vt:lpstr>
      <vt:lpstr>Презентация PowerPoint</vt:lpstr>
      <vt:lpstr>«Духовные и гражданско-патриотические ценности, утверждаемые и развиваемые семьей, являлись и продолжают оставаться почвой для формирования национального самосознания, своей принадлежности к белорусскому народу».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«От семьи тропинка к роду и народу»</dc:title>
  <dc:creator>Maryna</dc:creator>
  <cp:lastModifiedBy>Жанна Леонидовна</cp:lastModifiedBy>
  <cp:revision>20</cp:revision>
  <dcterms:created xsi:type="dcterms:W3CDTF">2024-02-12T06:33:35Z</dcterms:created>
  <dcterms:modified xsi:type="dcterms:W3CDTF">2024-02-13T10:46:20Z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